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5" r:id="rId2"/>
  </p:sldMasterIdLst>
  <p:notesMasterIdLst>
    <p:notesMasterId r:id="rId42"/>
  </p:notesMasterIdLst>
  <p:sldIdLst>
    <p:sldId id="350" r:id="rId3"/>
    <p:sldId id="342" r:id="rId4"/>
    <p:sldId id="323" r:id="rId5"/>
    <p:sldId id="387" r:id="rId6"/>
    <p:sldId id="345" r:id="rId7"/>
    <p:sldId id="388" r:id="rId8"/>
    <p:sldId id="339" r:id="rId9"/>
    <p:sldId id="389" r:id="rId10"/>
    <p:sldId id="351" r:id="rId11"/>
    <p:sldId id="354" r:id="rId12"/>
    <p:sldId id="355" r:id="rId13"/>
    <p:sldId id="356" r:id="rId14"/>
    <p:sldId id="390" r:id="rId15"/>
    <p:sldId id="359" r:id="rId16"/>
    <p:sldId id="361" r:id="rId17"/>
    <p:sldId id="362" r:id="rId18"/>
    <p:sldId id="363" r:id="rId19"/>
    <p:sldId id="369" r:id="rId20"/>
    <p:sldId id="364" r:id="rId21"/>
    <p:sldId id="370" r:id="rId22"/>
    <p:sldId id="365" r:id="rId23"/>
    <p:sldId id="371" r:id="rId24"/>
    <p:sldId id="366" r:id="rId25"/>
    <p:sldId id="372" r:id="rId26"/>
    <p:sldId id="373" r:id="rId27"/>
    <p:sldId id="382" r:id="rId28"/>
    <p:sldId id="383" r:id="rId29"/>
    <p:sldId id="391" r:id="rId30"/>
    <p:sldId id="384" r:id="rId31"/>
    <p:sldId id="385" r:id="rId32"/>
    <p:sldId id="386" r:id="rId33"/>
    <p:sldId id="374" r:id="rId34"/>
    <p:sldId id="375" r:id="rId35"/>
    <p:sldId id="392" r:id="rId36"/>
    <p:sldId id="367" r:id="rId37"/>
    <p:sldId id="378" r:id="rId38"/>
    <p:sldId id="393" r:id="rId39"/>
    <p:sldId id="380" r:id="rId40"/>
    <p:sldId id="352" r:id="rId4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AB1"/>
    <a:srgbClr val="DDDDDD"/>
    <a:srgbClr val="434343"/>
    <a:srgbClr val="6ADBD9"/>
    <a:srgbClr val="66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4291" autoAdjust="0"/>
  </p:normalViewPr>
  <p:slideViewPr>
    <p:cSldViewPr snapToGrid="0">
      <p:cViewPr>
        <p:scale>
          <a:sx n="66" d="100"/>
          <a:sy n="66" d="100"/>
        </p:scale>
        <p:origin x="1392" y="108"/>
      </p:cViewPr>
      <p:guideLst>
        <p:guide orient="horz" pos="2160"/>
        <p:guide pos="3840"/>
      </p:guideLst>
    </p:cSldViewPr>
  </p:slideViewPr>
  <p:notesTextViewPr>
    <p:cViewPr>
      <p:scale>
        <a:sx n="1" d="1"/>
        <a:sy n="1" d="1"/>
      </p:scale>
      <p:origin x="0" y="0"/>
    </p:cViewPr>
  </p:notesTextViewPr>
  <p:sorterViewPr>
    <p:cViewPr>
      <p:scale>
        <a:sx n="100" d="100"/>
        <a:sy n="100" d="100"/>
      </p:scale>
      <p:origin x="0" y="72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C0E9A-CAF1-44BA-8C98-5BE835AC7B3C}" type="datetimeFigureOut">
              <a:rPr lang="pt-BR" smtClean="0"/>
              <a:t>15/08/2020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CCD0D-6437-4073-8960-8BC5F3D1E700}" type="slidenum">
              <a:rPr lang="pt-BR" smtClean="0"/>
              <a:t>‹nº›</a:t>
            </a:fld>
            <a:endParaRPr lang="pt-BR"/>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308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455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31114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2382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10654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81322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4145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912361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009801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57329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43242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022034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46255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0126307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17291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551218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24880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68551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50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55005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26525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20246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395213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22565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99970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8465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6489833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194408242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1" name="Imagem 20" descr="Computador ligado sobre uma mesa de madeira&#10;&#10;Descrição gerada automaticamente">
            <a:extLst>
              <a:ext uri="{FF2B5EF4-FFF2-40B4-BE49-F238E27FC236}">
                <a16:creationId xmlns:a16="http://schemas.microsoft.com/office/drawing/2014/main" id="{1306DCBA-FB67-4B66-A5AA-BD70C783D04F}"/>
              </a:ext>
            </a:extLst>
          </p:cNvPr>
          <p:cNvPicPr>
            <a:picLocks noChangeAspect="1"/>
          </p:cNvPicPr>
          <p:nvPr/>
        </p:nvPicPr>
        <p:blipFill rotWithShape="1">
          <a:blip r:embed="rId3">
            <a:extLst>
              <a:ext uri="{28A0092B-C50C-407E-A947-70E740481C1C}">
                <a14:useLocalDpi xmlns:a14="http://schemas.microsoft.com/office/drawing/2010/main" val="0"/>
              </a:ext>
            </a:extLst>
          </a:blip>
          <a:srcRect l="993" t="463" r="20503" b="2290"/>
          <a:stretch/>
        </p:blipFill>
        <p:spPr>
          <a:xfrm>
            <a:off x="4001254" y="27970"/>
            <a:ext cx="8190746" cy="6830030"/>
          </a:xfrm>
          <a:prstGeom prst="rect">
            <a:avLst/>
          </a:prstGeom>
        </p:spPr>
      </p:pic>
      <p:grpSp>
        <p:nvGrpSpPr>
          <p:cNvPr id="56" name="Google Shape;56;p13"/>
          <p:cNvGrpSpPr/>
          <p:nvPr/>
        </p:nvGrpSpPr>
        <p:grpSpPr>
          <a:xfrm>
            <a:off x="-3245626"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grpSp>
        <p:nvGrpSpPr>
          <p:cNvPr id="16" name="Agrupar 15">
            <a:extLst>
              <a:ext uri="{FF2B5EF4-FFF2-40B4-BE49-F238E27FC236}">
                <a16:creationId xmlns:a16="http://schemas.microsoft.com/office/drawing/2014/main" id="{9684D99A-72DF-4D5F-8D9A-5736DBDA7732}"/>
              </a:ext>
            </a:extLst>
          </p:cNvPr>
          <p:cNvGrpSpPr/>
          <p:nvPr/>
        </p:nvGrpSpPr>
        <p:grpSpPr>
          <a:xfrm>
            <a:off x="0"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799046"/>
            <a:ext cx="5769507" cy="1259228"/>
          </a:xfrm>
          <a:prstGeom prst="rect">
            <a:avLst/>
          </a:prstGeom>
          <a:noFill/>
          <a:ln>
            <a:noFill/>
          </a:ln>
        </p:spPr>
        <p:txBody>
          <a:bodyPr spcFirstLastPara="1" wrap="square" lIns="121900" tIns="121900" rIns="121900" bIns="121900" anchor="ctr"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a:t>Séries Temporais aplicadas ao</a:t>
            </a:r>
            <a:br>
              <a:rPr lang="en-US" sz="2400" dirty="0"/>
            </a:br>
            <a:r>
              <a:rPr lang="en-US" sz="2400" dirty="0"/>
              <a:t>Mercado Financeiro</a:t>
            </a:r>
          </a:p>
          <a:p>
            <a:r>
              <a:rPr lang="en-US" sz="1600" b="0" i="1" dirty="0">
                <a:solidFill>
                  <a:schemeClr val="bg1"/>
                </a:solidFill>
              </a:rPr>
              <a:t>Modelo preditivo de preços das ações da B3</a:t>
            </a:r>
            <a:endParaRPr lang="da-DK" sz="1100" b="0" i="1" dirty="0">
              <a:solidFill>
                <a:schemeClr val="bg1"/>
              </a:solidFill>
            </a:endParaRPr>
          </a:p>
        </p:txBody>
      </p:sp>
      <p:pic>
        <p:nvPicPr>
          <p:cNvPr id="20" name="Imagem 19">
            <a:extLst>
              <a:ext uri="{FF2B5EF4-FFF2-40B4-BE49-F238E27FC236}">
                <a16:creationId xmlns:a16="http://schemas.microsoft.com/office/drawing/2014/main" id="{4C5EEAC4-B5D4-47CE-97F1-92B7D34290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3328" y="6041012"/>
            <a:ext cx="1907374" cy="366795"/>
          </a:xfrm>
          <a:prstGeom prst="roundRect">
            <a:avLst/>
          </a:prstGeom>
        </p:spPr>
      </p:pic>
      <p:sp>
        <p:nvSpPr>
          <p:cNvPr id="2" name="Google Shape;64;p13">
            <a:extLst>
              <a:ext uri="{FF2B5EF4-FFF2-40B4-BE49-F238E27FC236}">
                <a16:creationId xmlns:a16="http://schemas.microsoft.com/office/drawing/2014/main" id="{A845898D-B260-4FCE-A823-81AF6F4DEA78}"/>
              </a:ext>
            </a:extLst>
          </p:cNvPr>
          <p:cNvSpPr txBox="1"/>
          <p:nvPr/>
        </p:nvSpPr>
        <p:spPr>
          <a:xfrm>
            <a:off x="403093" y="5215433"/>
            <a:ext cx="1537896" cy="508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pt-BR" sz="1200" kern="0" dirty="0">
                <a:solidFill>
                  <a:schemeClr val="bg1"/>
                </a:solidFill>
                <a:latin typeface="Open Sans"/>
                <a:ea typeface="Open Sans"/>
                <a:cs typeface="Open Sans"/>
                <a:sym typeface="Open Sans"/>
              </a:rPr>
              <a:t>13/08/2020</a:t>
            </a:r>
            <a:endParaRPr kern="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893513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descr="Uma imagem contendo olhando, espelho, preto, branco&#10;&#10;Descrição gerada automaticamente">
            <a:extLst>
              <a:ext uri="{FF2B5EF4-FFF2-40B4-BE49-F238E27FC236}">
                <a16:creationId xmlns:a16="http://schemas.microsoft.com/office/drawing/2014/main" id="{E48C6516-0B00-4C32-B0EC-F4452EE5FBC9}"/>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
        <p:nvSpPr>
          <p:cNvPr id="4" name="Retângulo 3">
            <a:extLst>
              <a:ext uri="{FF2B5EF4-FFF2-40B4-BE49-F238E27FC236}">
                <a16:creationId xmlns:a16="http://schemas.microsoft.com/office/drawing/2014/main" id="{246709FC-2352-4168-B4D7-C6AEF1560B6D}"/>
              </a:ext>
            </a:extLst>
          </p:cNvPr>
          <p:cNvSpPr/>
          <p:nvPr/>
        </p:nvSpPr>
        <p:spPr>
          <a:xfrm>
            <a:off x="4034989" y="1014461"/>
            <a:ext cx="7200000" cy="307777"/>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Exemplos da série temporal de cotações históricas do </a:t>
            </a:r>
            <a:r>
              <a:rPr lang="pt-BR" sz="1400" b="1" dirty="0">
                <a:solidFill>
                  <a:srgbClr val="434343"/>
                </a:solidFill>
                <a:latin typeface="Open Sans" panose="020B0604020202020204" charset="0"/>
                <a:ea typeface="Open Sans" panose="020B0604020202020204" charset="0"/>
                <a:cs typeface="Open Sans" panose="020B0604020202020204" charset="0"/>
              </a:rPr>
              <a:t>BBAS3 (Banco do Brasil SA).</a:t>
            </a:r>
            <a:endParaRPr lang="pt-BR" sz="1100" b="1" dirty="0">
              <a:solidFill>
                <a:srgbClr val="434343"/>
              </a:solidFill>
              <a:latin typeface="Open Sans" panose="020B0604020202020204" charset="0"/>
              <a:ea typeface="Open Sans" panose="020B0604020202020204" charset="0"/>
              <a:cs typeface="Open Sans" panose="020B0604020202020204" charset="0"/>
            </a:endParaRPr>
          </a:p>
        </p:txBody>
      </p:sp>
      <p:pic>
        <p:nvPicPr>
          <p:cNvPr id="7" name="Imagem 6">
            <a:extLst>
              <a:ext uri="{FF2B5EF4-FFF2-40B4-BE49-F238E27FC236}">
                <a16:creationId xmlns:a16="http://schemas.microsoft.com/office/drawing/2014/main" id="{58F0719E-E1CA-462A-A8EE-0DD26A7567D7}"/>
              </a:ext>
            </a:extLst>
          </p:cNvPr>
          <p:cNvPicPr>
            <a:picLocks noChangeAspect="1"/>
          </p:cNvPicPr>
          <p:nvPr/>
        </p:nvPicPr>
        <p:blipFill>
          <a:blip r:embed="rId4"/>
          <a:stretch>
            <a:fillRect/>
          </a:stretch>
        </p:blipFill>
        <p:spPr>
          <a:xfrm>
            <a:off x="4120783" y="1445202"/>
            <a:ext cx="7114206" cy="4704182"/>
          </a:xfrm>
          <a:prstGeom prst="rect">
            <a:avLst/>
          </a:prstGeom>
        </p:spPr>
      </p:pic>
      <p:sp>
        <p:nvSpPr>
          <p:cNvPr id="10" name="Title Placeholder 1">
            <a:extLst>
              <a:ext uri="{FF2B5EF4-FFF2-40B4-BE49-F238E27FC236}">
                <a16:creationId xmlns:a16="http://schemas.microsoft.com/office/drawing/2014/main" id="{24012A46-89C3-4D53-9E35-2DB4BE1E60B8}"/>
              </a:ext>
            </a:extLst>
          </p:cNvPr>
          <p:cNvSpPr txBox="1">
            <a:spLocks/>
          </p:cNvSpPr>
          <p:nvPr/>
        </p:nvSpPr>
        <p:spPr>
          <a:xfrm>
            <a:off x="4208610" y="179403"/>
            <a:ext cx="5652842"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 / </a:t>
            </a:r>
            <a:r>
              <a:rPr lang="pt-BR" sz="1800" b="1" dirty="0">
                <a:solidFill>
                  <a:srgbClr val="434343"/>
                </a:solidFill>
                <a:latin typeface="Open Sans" panose="020B0604020202020204" charset="0"/>
                <a:ea typeface="Open Sans" panose="020B0604020202020204" charset="0"/>
                <a:cs typeface="Open Sans" panose="020B0604020202020204" charset="0"/>
              </a:rPr>
              <a:t>3.2. </a:t>
            </a:r>
            <a:r>
              <a:rPr kumimoji="0" lang="pt-BR" sz="18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Amostra dos Dados</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459858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1034980"/>
            <a:ext cx="7200000" cy="2893100"/>
          </a:xfrm>
          <a:prstGeom prst="rect">
            <a:avLst/>
          </a:prstGeom>
        </p:spPr>
        <p:txBody>
          <a:bodyPr wrap="square">
            <a:spAutoFit/>
          </a:bodyPr>
          <a:lstStyle/>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Observações:</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1. A base descrita anteriormente é a </a:t>
            </a:r>
            <a:r>
              <a:rPr lang="pt-BR" sz="1400" b="1" dirty="0">
                <a:solidFill>
                  <a:srgbClr val="434343"/>
                </a:solidFill>
                <a:latin typeface="Open Sans" panose="020B0604020202020204" charset="0"/>
                <a:ea typeface="Open Sans" panose="020B0604020202020204" charset="0"/>
                <a:cs typeface="Open Sans" panose="020B0604020202020204" charset="0"/>
              </a:rPr>
              <a:t>base principal</a:t>
            </a:r>
            <a:r>
              <a:rPr lang="pt-BR" sz="1400" dirty="0">
                <a:solidFill>
                  <a:srgbClr val="434343"/>
                </a:solidFill>
                <a:latin typeface="Open Sans" panose="020B0604020202020204" charset="0"/>
                <a:ea typeface="Open Sans" panose="020B0604020202020204" charset="0"/>
                <a:cs typeface="Open Sans" panose="020B0604020202020204" charset="0"/>
              </a:rPr>
              <a:t>. Contudo, ao longo do desenvolvimento do trabalho, é possível que mais bases de dados sejam extraídas a fim de </a:t>
            </a:r>
            <a:r>
              <a:rPr lang="pt-BR" sz="1400" b="1" dirty="0">
                <a:solidFill>
                  <a:srgbClr val="434343"/>
                </a:solidFill>
                <a:latin typeface="Open Sans" panose="020B0604020202020204" charset="0"/>
                <a:ea typeface="Open Sans" panose="020B0604020202020204" charset="0"/>
                <a:cs typeface="Open Sans" panose="020B0604020202020204" charset="0"/>
              </a:rPr>
              <a:t>agregar valor </a:t>
            </a:r>
            <a:r>
              <a:rPr lang="pt-BR" sz="1400" dirty="0">
                <a:solidFill>
                  <a:srgbClr val="434343"/>
                </a:solidFill>
                <a:latin typeface="Open Sans" panose="020B0604020202020204" charset="0"/>
                <a:ea typeface="Open Sans" panose="020B0604020202020204" charset="0"/>
                <a:cs typeface="Open Sans" panose="020B0604020202020204" charset="0"/>
              </a:rPr>
              <a:t>ao projeto, como por exemplo: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dados históricos fundamentalistas das empresas</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dados históricos de distribuição de dividendos e JCP</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indicadores macroeconômicos históricos (ex: Selic, IPCA, dólar, etc.)</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2. Também é possível, para efeito de simplificação do trabalho e possibilidade de </a:t>
            </a:r>
            <a:r>
              <a:rPr lang="pt-BR" sz="1400" b="1" dirty="0">
                <a:solidFill>
                  <a:srgbClr val="434343"/>
                </a:solidFill>
                <a:latin typeface="Open Sans" panose="020B0604020202020204" charset="0"/>
                <a:ea typeface="Open Sans" panose="020B0604020202020204" charset="0"/>
                <a:cs typeface="Open Sans" panose="020B0604020202020204" charset="0"/>
              </a:rPr>
              <a:t>processamento e armazenamento</a:t>
            </a:r>
            <a:r>
              <a:rPr lang="pt-BR" sz="1400" dirty="0">
                <a:solidFill>
                  <a:srgbClr val="434343"/>
                </a:solidFill>
                <a:latin typeface="Open Sans" panose="020B0604020202020204" charset="0"/>
                <a:ea typeface="Open Sans" panose="020B0604020202020204" charset="0"/>
                <a:cs typeface="Open Sans" panose="020B0604020202020204" charset="0"/>
              </a:rPr>
              <a:t> em computador tradicional, que se limite a quantidade de ações analisadas de acordo com algum critério.</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Retângulo 12">
            <a:extLst>
              <a:ext uri="{FF2B5EF4-FFF2-40B4-BE49-F238E27FC236}">
                <a16:creationId xmlns:a16="http://schemas.microsoft.com/office/drawing/2014/main" id="{7F5E361C-FDAB-40C9-88C8-0F84F7FEAD01}"/>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08610" y="179403"/>
            <a:ext cx="4611833"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 / </a:t>
            </a:r>
            <a:r>
              <a:rPr kumimoji="0" lang="pt-BR" sz="18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3.3. Observações</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descr="Uma imagem contendo olhando, espelho, preto, branco&#10;&#10;Descrição gerada automaticamente">
            <a:extLst>
              <a:ext uri="{FF2B5EF4-FFF2-40B4-BE49-F238E27FC236}">
                <a16:creationId xmlns:a16="http://schemas.microsoft.com/office/drawing/2014/main" id="{E48C6516-0B00-4C32-B0EC-F4452EE5FBC9}"/>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Tree>
    <p:extLst>
      <p:ext uri="{BB962C8B-B14F-4D97-AF65-F5344CB8AC3E}">
        <p14:creationId xmlns:p14="http://schemas.microsoft.com/office/powerpoint/2010/main" val="6610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997603"/>
            <a:ext cx="7200000" cy="1815882"/>
          </a:xfrm>
          <a:prstGeom prst="rect">
            <a:avLst/>
          </a:prstGeom>
        </p:spPr>
        <p:txBody>
          <a:bodyPr wrap="square">
            <a:spAutoFit/>
          </a:bodyPr>
          <a:lstStyle/>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Filtros:</a:t>
            </a:r>
          </a:p>
          <a:p>
            <a:pPr lvl="0" algn="just">
              <a:defRPr/>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Antes de abordar o problema com todas as ações da B3, é necessário que verifiquemos primeiro se há indícios de padrões presentes nas cotações dos papéis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dirty="0">
                <a:solidFill>
                  <a:srgbClr val="434343"/>
                </a:solidFill>
                <a:latin typeface="Open Sans" panose="020B0604020202020204" charset="0"/>
                <a:ea typeface="Open Sans" panose="020B0604020202020204" charset="0"/>
                <a:cs typeface="Open Sans" panose="020B0604020202020204" charset="0"/>
              </a:rPr>
              <a:t>ao longo do tempo. </a:t>
            </a:r>
            <a:r>
              <a:rPr lang="pt-BR" sz="1400" dirty="0">
                <a:solidFill>
                  <a:srgbClr val="434343"/>
                </a:solidFill>
                <a:latin typeface="Open Sans" panose="020B0604020202020204" charset="0"/>
              </a:rPr>
              <a:t>Portanto, a princípio, para facilitar, limitaremos a quantidade de papéis a serem analisados. Se concluirmos que há padrões significativos, podemos extrapolar as análises para as demais empresas. Sendo assim, por motivo de gosto particular, escolheu-se analisar as empresas do setor financeiro, isto é, bancos.</a:t>
            </a:r>
          </a:p>
        </p:txBody>
      </p:sp>
      <p:sp>
        <p:nvSpPr>
          <p:cNvPr id="13" name="Retângulo 12">
            <a:extLst>
              <a:ext uri="{FF2B5EF4-FFF2-40B4-BE49-F238E27FC236}">
                <a16:creationId xmlns:a16="http://schemas.microsoft.com/office/drawing/2014/main" id="{7F5E361C-FDAB-40C9-88C8-0F84F7FEAD01}"/>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08610" y="179403"/>
            <a:ext cx="64687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 / </a:t>
            </a:r>
            <a:r>
              <a:rPr kumimoji="0" lang="pt-BR" sz="18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3.4. Filtros e Tratamentos</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descr="Uma imagem contendo olhando, espelho, preto, branco&#10;&#10;Descrição gerada automaticamente">
            <a:extLst>
              <a:ext uri="{FF2B5EF4-FFF2-40B4-BE49-F238E27FC236}">
                <a16:creationId xmlns:a16="http://schemas.microsoft.com/office/drawing/2014/main" id="{E48C6516-0B00-4C32-B0EC-F4452EE5FBC9}"/>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
        <p:nvSpPr>
          <p:cNvPr id="2" name="Retângulo 1">
            <a:extLst>
              <a:ext uri="{FF2B5EF4-FFF2-40B4-BE49-F238E27FC236}">
                <a16:creationId xmlns:a16="http://schemas.microsoft.com/office/drawing/2014/main" id="{3B8881F9-3C2A-4C1E-97C0-CDACC5D91B11}"/>
              </a:ext>
            </a:extLst>
          </p:cNvPr>
          <p:cNvSpPr/>
          <p:nvPr/>
        </p:nvSpPr>
        <p:spPr>
          <a:xfrm>
            <a:off x="4077886" y="3018762"/>
            <a:ext cx="7200000" cy="3108543"/>
          </a:xfrm>
          <a:prstGeom prst="rect">
            <a:avLst/>
          </a:prstGeom>
        </p:spPr>
        <p:txBody>
          <a:bodyPr wrap="square">
            <a:spAutoFit/>
          </a:bodyPr>
          <a:lstStyle/>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Tratamentos:</a:t>
            </a:r>
          </a:p>
          <a:p>
            <a:pPr lvl="0" algn="just">
              <a:defRPr/>
            </a:pPr>
            <a:endParaRPr lang="pt-BR" sz="1400" b="1"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O dado temporal que iremos analisar será o valor ajustado de fechamento das ações, ou seja, a coluna '</a:t>
            </a:r>
            <a:r>
              <a:rPr lang="pt-BR" sz="1400" dirty="0" err="1">
                <a:solidFill>
                  <a:srgbClr val="434343"/>
                </a:solidFill>
                <a:latin typeface="Open Sans" panose="020B0604020202020204" charset="0"/>
                <a:ea typeface="Open Sans" panose="020B0604020202020204" charset="0"/>
                <a:cs typeface="Open Sans" panose="020B0604020202020204" charset="0"/>
              </a:rPr>
              <a:t>Adj</a:t>
            </a:r>
            <a:r>
              <a:rPr lang="pt-BR" sz="1400" dirty="0">
                <a:solidFill>
                  <a:srgbClr val="434343"/>
                </a:solidFill>
                <a:latin typeface="Open Sans" panose="020B0604020202020204" charset="0"/>
                <a:ea typeface="Open Sans" panose="020B0604020202020204" charset="0"/>
                <a:cs typeface="Open Sans" panose="020B0604020202020204" charset="0"/>
              </a:rPr>
              <a:t> Close'. Portanto, é necessário arrumar o layout do DataFrame para que possamos comparar as empresas.</a:t>
            </a:r>
          </a:p>
          <a:p>
            <a:pPr lvl="0" algn="just">
              <a:defRPr/>
            </a:pPr>
            <a:endParaRPr lang="pt-BR" sz="1400" dirty="0">
              <a:solidFill>
                <a:srgbClr val="434343"/>
              </a:solidFill>
              <a:latin typeface="Open Sans" panose="020B0604020202020204" charset="0"/>
            </a:endParaRPr>
          </a:p>
          <a:p>
            <a:pPr lvl="0" algn="just">
              <a:defRPr/>
            </a:pPr>
            <a:r>
              <a:rPr lang="pt-BR" sz="1400" dirty="0">
                <a:solidFill>
                  <a:srgbClr val="434343"/>
                </a:solidFill>
                <a:latin typeface="Open Sans" panose="020B0604020202020204" charset="0"/>
              </a:rPr>
              <a:t>Removemos papéis de empresas iguais. Exemplo: Tanto ITSA4 quando ITUB4 são ações do Itaú Unibanco. Apesar de existirem algumas diferenças teóricas entre ambos, na prática são muito correlacionados. Portanto, neste caso, optamos por manter apenas o ITUB4.</a:t>
            </a:r>
          </a:p>
          <a:p>
            <a:pPr lvl="0" algn="just">
              <a:defRPr/>
            </a:pPr>
            <a:endParaRPr lang="pt-BR" sz="1400" dirty="0">
              <a:solidFill>
                <a:srgbClr val="434343"/>
              </a:solidFill>
              <a:latin typeface="Open Sans" panose="020B0604020202020204" charset="0"/>
            </a:endParaRPr>
          </a:p>
          <a:p>
            <a:pPr lvl="0" algn="just">
              <a:defRPr/>
            </a:pPr>
            <a:r>
              <a:rPr lang="pt-BR" sz="1400" dirty="0">
                <a:solidFill>
                  <a:srgbClr val="434343"/>
                </a:solidFill>
                <a:latin typeface="Open Sans" panose="020B0604020202020204" charset="0"/>
              </a:rPr>
              <a:t>Removemos também o papel ‘BPAC11’ (BTG Pactual), por conter um histórico muito pequeno (a partir de 2017). Ficamos, então, com 4 ações (tickers) para fazermos nossas análises iniciais.</a:t>
            </a:r>
          </a:p>
        </p:txBody>
      </p:sp>
    </p:spTree>
    <p:extLst>
      <p:ext uri="{BB962C8B-B14F-4D97-AF65-F5344CB8AC3E}">
        <p14:creationId xmlns:p14="http://schemas.microsoft.com/office/powerpoint/2010/main" val="165981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1769965" y="2915678"/>
            <a:ext cx="8652070"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4. Análise Exploratória</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13</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1558639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6" name="Imagem 5">
            <a:extLst>
              <a:ext uri="{FF2B5EF4-FFF2-40B4-BE49-F238E27FC236}">
                <a16:creationId xmlns:a16="http://schemas.microsoft.com/office/drawing/2014/main" id="{F73E5D97-8108-490A-86EF-A86281A18D0A}"/>
              </a:ext>
            </a:extLst>
          </p:cNvPr>
          <p:cNvPicPr>
            <a:picLocks noChangeAspect="1"/>
          </p:cNvPicPr>
          <p:nvPr/>
        </p:nvPicPr>
        <p:blipFill>
          <a:blip r:embed="rId3"/>
          <a:stretch>
            <a:fillRect/>
          </a:stretch>
        </p:blipFill>
        <p:spPr>
          <a:xfrm>
            <a:off x="255878" y="977045"/>
            <a:ext cx="11670865" cy="4194064"/>
          </a:xfrm>
          <a:prstGeom prst="rect">
            <a:avLst/>
          </a:prstGeom>
        </p:spPr>
      </p:pic>
      <p:sp>
        <p:nvSpPr>
          <p:cNvPr id="8" name="CaixaDeTexto 7">
            <a:extLst>
              <a:ext uri="{FF2B5EF4-FFF2-40B4-BE49-F238E27FC236}">
                <a16:creationId xmlns:a16="http://schemas.microsoft.com/office/drawing/2014/main" id="{A96CE7ED-E462-48FF-9D77-1212354D6278}"/>
              </a:ext>
            </a:extLst>
          </p:cNvPr>
          <p:cNvSpPr txBox="1"/>
          <p:nvPr/>
        </p:nvSpPr>
        <p:spPr>
          <a:xfrm>
            <a:off x="239435"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Observamos o histórico de preços das 4 ações (Banco do Brasil, Bradesco, Itaú Unibanco e Santander). Os papéis de Banco do Brasil e Itaú estão presentes desde o começo desta série temporal, isto é, 2005. A ação do Bradesco teve início em 2008 e a do Santander próximo de 2010. Neste gráfico, dois pontos chamam atenção: 1. As séries parecem estar correlacionadas (vamos confirmar isso mais pra frente); e 2. O papel do Banco do Brasil parece ter uma variância maior ao longo do tempo.</a:t>
            </a:r>
          </a:p>
        </p:txBody>
      </p:sp>
      <p:sp>
        <p:nvSpPr>
          <p:cNvPr id="9" name="Title Placeholder 1">
            <a:extLst>
              <a:ext uri="{FF2B5EF4-FFF2-40B4-BE49-F238E27FC236}">
                <a16:creationId xmlns:a16="http://schemas.microsoft.com/office/drawing/2014/main" id="{10831315-D418-4944-B4D9-4F3E01D77D8E}"/>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993552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3" name="Imagem 2">
            <a:extLst>
              <a:ext uri="{FF2B5EF4-FFF2-40B4-BE49-F238E27FC236}">
                <a16:creationId xmlns:a16="http://schemas.microsoft.com/office/drawing/2014/main" id="{BCFD04CC-C70F-41F9-9537-21C5EE048C2F}"/>
              </a:ext>
            </a:extLst>
          </p:cNvPr>
          <p:cNvPicPr>
            <a:picLocks noChangeAspect="1"/>
          </p:cNvPicPr>
          <p:nvPr/>
        </p:nvPicPr>
        <p:blipFill>
          <a:blip r:embed="rId2"/>
          <a:stretch>
            <a:fillRect/>
          </a:stretch>
        </p:blipFill>
        <p:spPr>
          <a:xfrm>
            <a:off x="1596550" y="924621"/>
            <a:ext cx="8989515" cy="4211814"/>
          </a:xfrm>
          <a:prstGeom prst="rect">
            <a:avLst/>
          </a:prstGeom>
        </p:spPr>
      </p:pic>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8" name="CaixaDeTexto 7">
            <a:extLst>
              <a:ext uri="{FF2B5EF4-FFF2-40B4-BE49-F238E27FC236}">
                <a16:creationId xmlns:a16="http://schemas.microsoft.com/office/drawing/2014/main" id="{A96CE7ED-E462-48FF-9D77-1212354D6278}"/>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Estes gráficos nos mostram que de fato as cotações entre as instituições financeiras estão fortemente correlacionadas (positivamente). Nota-se, também, que os bancos privados (Itaú Unibanco, Bradesco e Santander) estão mais correlacionados entre si do que com o banco público (Banco do Brasil.</a:t>
            </a:r>
          </a:p>
        </p:txBody>
      </p:sp>
      <p:sp>
        <p:nvSpPr>
          <p:cNvPr id="11" name="Title Placeholder 1">
            <a:extLst>
              <a:ext uri="{FF2B5EF4-FFF2-40B4-BE49-F238E27FC236}">
                <a16:creationId xmlns:a16="http://schemas.microsoft.com/office/drawing/2014/main" id="{0110EC7C-1D80-4A57-BF16-5723C3136A39}"/>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193534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3" name="Imagem 2">
            <a:extLst>
              <a:ext uri="{FF2B5EF4-FFF2-40B4-BE49-F238E27FC236}">
                <a16:creationId xmlns:a16="http://schemas.microsoft.com/office/drawing/2014/main" id="{4F528246-D9E9-422C-8F89-1FF6014FE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865" y="876808"/>
            <a:ext cx="5802891" cy="4352168"/>
          </a:xfrm>
          <a:prstGeom prst="rect">
            <a:avLst/>
          </a:prstGeom>
        </p:spPr>
      </p:pic>
      <p:sp>
        <p:nvSpPr>
          <p:cNvPr id="4" name="CaixaDeTexto 3">
            <a:extLst>
              <a:ext uri="{FF2B5EF4-FFF2-40B4-BE49-F238E27FC236}">
                <a16:creationId xmlns:a16="http://schemas.microsoft.com/office/drawing/2014/main" id="{2FDD2F02-253E-48A9-A746-23C70B27AA6D}"/>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Este mapa de calor reforça os dois pontos que observamos no gráfico anterior. Nota-se que as correlações entre a ação do Banco do Brasil (BBAS3) com os demais papéis estão representadas com um azul mais escuro que, segundo a barra de cores, significa uma correlação menor, apesar de ainda ser uma correlação fortíssima.</a:t>
            </a:r>
          </a:p>
        </p:txBody>
      </p:sp>
      <p:sp>
        <p:nvSpPr>
          <p:cNvPr id="5" name="Title Placeholder 1">
            <a:extLst>
              <a:ext uri="{FF2B5EF4-FFF2-40B4-BE49-F238E27FC236}">
                <a16:creationId xmlns:a16="http://schemas.microsoft.com/office/drawing/2014/main" id="{A6C10440-AE48-4F63-BF9F-3E74816C95DA}"/>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07269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74500AE6-0FCC-40B4-9F4D-04E404803C7E}"/>
              </a:ext>
            </a:extLst>
          </p:cNvPr>
          <p:cNvPicPr>
            <a:picLocks noChangeAspect="1"/>
          </p:cNvPicPr>
          <p:nvPr/>
        </p:nvPicPr>
        <p:blipFill>
          <a:blip r:embed="rId3"/>
          <a:stretch>
            <a:fillRect/>
          </a:stretch>
        </p:blipFill>
        <p:spPr>
          <a:xfrm>
            <a:off x="426500" y="1081321"/>
            <a:ext cx="11329622" cy="3866130"/>
          </a:xfrm>
          <a:prstGeom prst="rect">
            <a:avLst/>
          </a:prstGeom>
        </p:spPr>
      </p:pic>
      <p:sp>
        <p:nvSpPr>
          <p:cNvPr id="3" name="CaixaDeTexto 2">
            <a:extLst>
              <a:ext uri="{FF2B5EF4-FFF2-40B4-BE49-F238E27FC236}">
                <a16:creationId xmlns:a16="http://schemas.microsoft.com/office/drawing/2014/main" id="{F1C3713F-EC63-4A87-B8F3-8F5800FD40E0}"/>
              </a:ext>
            </a:extLst>
          </p:cNvPr>
          <p:cNvSpPr txBox="1"/>
          <p:nvPr/>
        </p:nvSpPr>
        <p:spPr>
          <a:xfrm>
            <a:off x="239436" y="5307941"/>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Aqui, vemos o gráfico do tipo Candlestick do papel ITUB4. Cada dia é representado por um boxplot, que informa 4 situações de preço da ação: 1. Preço de abertura; 2. Preço máximo; 3. Preço mínimo; e 4. Preço de fechamento. Os pontos em vermelho representam dias em que o preço de abertura foi maior do que o preço de fechamento, ou seja, indica uma desvalorização da ação. Já os pontos verdes, representam o contrário, isto é, dias em que o preço da ação subiu.’</a:t>
            </a:r>
          </a:p>
        </p:txBody>
      </p:sp>
      <p:sp>
        <p:nvSpPr>
          <p:cNvPr id="4" name="Title Placeholder 1">
            <a:extLst>
              <a:ext uri="{FF2B5EF4-FFF2-40B4-BE49-F238E27FC236}">
                <a16:creationId xmlns:a16="http://schemas.microsoft.com/office/drawing/2014/main" id="{88306BB0-0075-49EF-AC43-7DBB8949C607}"/>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326059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Acima vemos a distribuição das cotações históricas da empresa ITUB4. Nota-se pelo histograma que, ao longo do tempo, os preços ficaram concentrados entre R$ 5 e R 15. Comparando com o candlestick visto no slide anterior, é possível concluir que essa concentração deve-se ao fato de que a ação ficou muito tempo (de 2005 até 2014) com cotações nesta faixa.</a:t>
            </a:r>
          </a:p>
        </p:txBody>
      </p:sp>
      <p:pic>
        <p:nvPicPr>
          <p:cNvPr id="4" name="Imagem 3">
            <a:extLst>
              <a:ext uri="{FF2B5EF4-FFF2-40B4-BE49-F238E27FC236}">
                <a16:creationId xmlns:a16="http://schemas.microsoft.com/office/drawing/2014/main" id="{38A57CF3-3D11-48F8-8AC7-4B6667DEAD9C}"/>
              </a:ext>
            </a:extLst>
          </p:cNvPr>
          <p:cNvPicPr>
            <a:picLocks noChangeAspect="1"/>
          </p:cNvPicPr>
          <p:nvPr/>
        </p:nvPicPr>
        <p:blipFill>
          <a:blip r:embed="rId3"/>
          <a:stretch>
            <a:fillRect/>
          </a:stretch>
        </p:blipFill>
        <p:spPr>
          <a:xfrm>
            <a:off x="1086206" y="1032008"/>
            <a:ext cx="10020740" cy="4078005"/>
          </a:xfrm>
          <a:prstGeom prst="rect">
            <a:avLst/>
          </a:prstGeom>
        </p:spPr>
      </p:pic>
    </p:spTree>
    <p:extLst>
      <p:ext uri="{BB962C8B-B14F-4D97-AF65-F5344CB8AC3E}">
        <p14:creationId xmlns:p14="http://schemas.microsoft.com/office/powerpoint/2010/main" val="1710194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3" name="Imagem 2">
            <a:extLst>
              <a:ext uri="{FF2B5EF4-FFF2-40B4-BE49-F238E27FC236}">
                <a16:creationId xmlns:a16="http://schemas.microsoft.com/office/drawing/2014/main" id="{9F056731-8DBA-40EB-BF9D-D99A02475837}"/>
              </a:ext>
            </a:extLst>
          </p:cNvPr>
          <p:cNvPicPr>
            <a:picLocks noChangeAspect="1"/>
          </p:cNvPicPr>
          <p:nvPr/>
        </p:nvPicPr>
        <p:blipFill>
          <a:blip r:embed="rId2"/>
          <a:stretch>
            <a:fillRect/>
          </a:stretch>
        </p:blipFill>
        <p:spPr>
          <a:xfrm>
            <a:off x="426500" y="1109457"/>
            <a:ext cx="11339000" cy="3866130"/>
          </a:xfrm>
          <a:prstGeom prst="rect">
            <a:avLst/>
          </a:prstGeom>
        </p:spPr>
      </p:pic>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A43DE6B6-9376-4FAD-B580-C67BF3ADF6D7}"/>
              </a:ext>
            </a:extLst>
          </p:cNvPr>
          <p:cNvSpPr txBox="1"/>
          <p:nvPr/>
        </p:nvSpPr>
        <p:spPr>
          <a:xfrm>
            <a:off x="239436" y="5307941"/>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Aqui, vemos o gráfico do tipo Candlestick do papel BBAS3. Cada dia é representado por um boxplot, que informa 4 situações de preço da ação: 1. Preço de abertura; 2. Preço máximo; 3. Preço mínimo; e 4. Preço de fechamento. Os pontos em vermelho representam dias em que o preço de abertura foi maior do que o preço de fechamento, ou seja, indica uma desvalorização da ação. Já os pontos verdes, representam o contrário, isto é, dias em que o preço da ação subiu.</a:t>
            </a:r>
          </a:p>
        </p:txBody>
      </p:sp>
      <p:sp>
        <p:nvSpPr>
          <p:cNvPr id="6" name="Title Placeholder 1">
            <a:extLst>
              <a:ext uri="{FF2B5EF4-FFF2-40B4-BE49-F238E27FC236}">
                <a16:creationId xmlns:a16="http://schemas.microsoft.com/office/drawing/2014/main" id="{58A370D8-0924-4AC7-8CE8-C96EAD60FC9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856741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53336"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3982171"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Aluno:</a:t>
            </a:r>
          </a:p>
          <a:p>
            <a:r>
              <a:rPr lang="pt-BR" sz="1400" dirty="0">
                <a:solidFill>
                  <a:srgbClr val="434343"/>
                </a:solidFill>
                <a:latin typeface="Open Sans" panose="020B0604020202020204" charset="0"/>
                <a:ea typeface="Open Sans" panose="020B0604020202020204" charset="0"/>
                <a:cs typeface="Open Sans" panose="020B0604020202020204" charset="0"/>
              </a:rPr>
              <a:t>Caíque Tadeu Filipini</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a:solidFill>
                  <a:srgbClr val="434343"/>
                </a:solidFill>
                <a:latin typeface="Open Sans" panose="020B0604020202020204" charset="0"/>
                <a:ea typeface="Open Sans" panose="020B0604020202020204" charset="0"/>
                <a:cs typeface="Open Sans" panose="020B0604020202020204" charset="0"/>
              </a:rPr>
              <a:t>Profª Drª Alessandra de Álvila Montini</a:t>
            </a:r>
          </a:p>
          <a:p>
            <a:r>
              <a:rPr lang="pt-BR" sz="1400" dirty="0">
                <a:solidFill>
                  <a:srgbClr val="434343"/>
                </a:solidFill>
                <a:latin typeface="Open Sans" panose="020B0604020202020204" charset="0"/>
                <a:ea typeface="Open Sans" panose="020B0604020202020204" charset="0"/>
                <a:cs typeface="Open Sans" panose="020B0604020202020204" charset="0"/>
              </a:rPr>
              <a:t>Prof. Dr. </a:t>
            </a:r>
            <a:r>
              <a:rPr lang="pt-BR" sz="1400" dirty="0">
                <a:solidFill>
                  <a:srgbClr val="434343"/>
                </a:solidFill>
                <a:latin typeface="Open Sans" panose="020B0604020202020204" charset="0"/>
              </a:rPr>
              <a:t>Adolpho Walter Pimazoni Canton</a:t>
            </a: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82171" y="50297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Pós-Graduação em Análise de Big Data</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13" name="Imagem 12"/>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pic>
        <p:nvPicPr>
          <p:cNvPr id="4" name="Imagem 3" descr="Pessoa na frente de um laptop&#10;&#10;Descrição gerada automaticamente">
            <a:extLst>
              <a:ext uri="{FF2B5EF4-FFF2-40B4-BE49-F238E27FC236}">
                <a16:creationId xmlns:a16="http://schemas.microsoft.com/office/drawing/2014/main" id="{E3275E9C-6E86-445E-94D7-811CB41BB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1" y="1365981"/>
            <a:ext cx="3461108" cy="2311759"/>
          </a:xfrm>
          <a:prstGeom prst="rect">
            <a:avLst/>
          </a:prstGeom>
        </p:spPr>
      </p:pic>
    </p:spTree>
    <p:extLst>
      <p:ext uri="{BB962C8B-B14F-4D97-AF65-F5344CB8AC3E}">
        <p14:creationId xmlns:p14="http://schemas.microsoft.com/office/powerpoint/2010/main" val="633127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9" name="Imagem 8">
            <a:extLst>
              <a:ext uri="{FF2B5EF4-FFF2-40B4-BE49-F238E27FC236}">
                <a16:creationId xmlns:a16="http://schemas.microsoft.com/office/drawing/2014/main" id="{A7B16C81-049A-4DDC-898A-973E4C81E769}"/>
              </a:ext>
            </a:extLst>
          </p:cNvPr>
          <p:cNvPicPr>
            <a:picLocks noChangeAspect="1"/>
          </p:cNvPicPr>
          <p:nvPr/>
        </p:nvPicPr>
        <p:blipFill>
          <a:blip r:embed="rId3"/>
          <a:stretch>
            <a:fillRect/>
          </a:stretch>
        </p:blipFill>
        <p:spPr>
          <a:xfrm>
            <a:off x="1070901" y="1032007"/>
            <a:ext cx="10034893" cy="4078005"/>
          </a:xfrm>
          <a:prstGeom prst="rect">
            <a:avLst/>
          </a:prstGeom>
        </p:spPr>
      </p:pic>
      <p:sp>
        <p:nvSpPr>
          <p:cNvPr id="2" name="CaixaDeTexto 1">
            <a:extLst>
              <a:ext uri="{FF2B5EF4-FFF2-40B4-BE49-F238E27FC236}">
                <a16:creationId xmlns:a16="http://schemas.microsoft.com/office/drawing/2014/main" id="{1AAAF1D8-1616-4CA8-895C-21E02F182EF7}"/>
              </a:ext>
            </a:extLst>
          </p:cNvPr>
          <p:cNvSpPr txBox="1"/>
          <p:nvPr/>
        </p:nvSpPr>
        <p:spPr>
          <a:xfrm>
            <a:off x="236472"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Acima vemos a distribuição das cotações históricas da empresa BBAS3. Nota-se pelo histograma que, ao longo do tempo, os preços ficaram concentrados entre R$ 5 e R 20. Comparando com o candlestick visto no slide anterior, é possível concluir que essa concentração deve-se ao fato de que a ação ficou muito tempo (de 2005 até 2016) com cotações nesta faixa. Comparando com a empresa anterior (ITUB4), nota-se que a distribuição é mais larga, o que indica maior variância e, portanto, maior oscilação de preço ao longo do tempo.</a:t>
            </a:r>
          </a:p>
        </p:txBody>
      </p:sp>
    </p:spTree>
    <p:extLst>
      <p:ext uri="{BB962C8B-B14F-4D97-AF65-F5344CB8AC3E}">
        <p14:creationId xmlns:p14="http://schemas.microsoft.com/office/powerpoint/2010/main" val="3515560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2" name="Imagem 1">
            <a:extLst>
              <a:ext uri="{FF2B5EF4-FFF2-40B4-BE49-F238E27FC236}">
                <a16:creationId xmlns:a16="http://schemas.microsoft.com/office/drawing/2014/main" id="{5EC31C93-A9AB-4174-8B32-36FC89A7A959}"/>
              </a:ext>
            </a:extLst>
          </p:cNvPr>
          <p:cNvPicPr>
            <a:picLocks noChangeAspect="1"/>
          </p:cNvPicPr>
          <p:nvPr/>
        </p:nvPicPr>
        <p:blipFill>
          <a:blip r:embed="rId2"/>
          <a:stretch>
            <a:fillRect/>
          </a:stretch>
        </p:blipFill>
        <p:spPr>
          <a:xfrm>
            <a:off x="417123" y="1109457"/>
            <a:ext cx="11339000" cy="3866130"/>
          </a:xfrm>
          <a:prstGeom prst="rect">
            <a:avLst/>
          </a:prstGeom>
        </p:spPr>
      </p:pic>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8CFFD5F1-BBBC-4C7B-AA75-2706B6F89241}"/>
              </a:ext>
            </a:extLst>
          </p:cNvPr>
          <p:cNvSpPr txBox="1"/>
          <p:nvPr/>
        </p:nvSpPr>
        <p:spPr>
          <a:xfrm>
            <a:off x="239436" y="5307941"/>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Aqui, vemos o gráfico do tipo Candlestick do papel BBDC4. Cada dia é representado por um boxplot, que informa 4 situações de preço da ação: 1. Preço de abertura; 2. Preço máximo; 3. Preço mínimo; e 4. Preço de fechamento. Os pontos em vermelho representam dias em que o preço de abertura foi maior do que o preço de fechamento, ou seja, indica uma desvalorização da ação. Já os pontos verdes, representam o contrário, isto é, dias em que o preço da ação subiu.</a:t>
            </a:r>
          </a:p>
        </p:txBody>
      </p:sp>
      <p:sp>
        <p:nvSpPr>
          <p:cNvPr id="6" name="Title Placeholder 1">
            <a:extLst>
              <a:ext uri="{FF2B5EF4-FFF2-40B4-BE49-F238E27FC236}">
                <a16:creationId xmlns:a16="http://schemas.microsoft.com/office/drawing/2014/main" id="{49576A61-3D7A-43BA-A8BD-5AB3A0A24375}"/>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764734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335004AB-FF84-4983-87B5-578BAAEF33BA}"/>
              </a:ext>
            </a:extLst>
          </p:cNvPr>
          <p:cNvPicPr>
            <a:picLocks noChangeAspect="1"/>
          </p:cNvPicPr>
          <p:nvPr/>
        </p:nvPicPr>
        <p:blipFill>
          <a:blip r:embed="rId2"/>
          <a:stretch>
            <a:fillRect/>
          </a:stretch>
        </p:blipFill>
        <p:spPr>
          <a:xfrm>
            <a:off x="1085054" y="1032006"/>
            <a:ext cx="10020740" cy="4078310"/>
          </a:xfrm>
          <a:prstGeom prst="rect">
            <a:avLst/>
          </a:prstGeom>
        </p:spPr>
      </p:pic>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2" name="CaixaDeTexto 1">
            <a:extLst>
              <a:ext uri="{FF2B5EF4-FFF2-40B4-BE49-F238E27FC236}">
                <a16:creationId xmlns:a16="http://schemas.microsoft.com/office/drawing/2014/main" id="{53817D16-D116-43C3-B5F9-F292C237FB2D}"/>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Acima vemos a distribuição das cotações históricas da empresa BBAS3. Nota-se pelo histograma que, ao longo do tempo, os preços ficaram concentrados entre R$ 7 e R 15. Comparando com o candlestick visto no slide anterior, é possível concluir que essa concentração deve-se ao fato de que a ação ficou muito tempo (de 2009 até 2017) com cotações nesta faixa.</a:t>
            </a:r>
          </a:p>
        </p:txBody>
      </p:sp>
    </p:spTree>
    <p:extLst>
      <p:ext uri="{BB962C8B-B14F-4D97-AF65-F5344CB8AC3E}">
        <p14:creationId xmlns:p14="http://schemas.microsoft.com/office/powerpoint/2010/main" val="34098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3" name="Imagem 2">
            <a:extLst>
              <a:ext uri="{FF2B5EF4-FFF2-40B4-BE49-F238E27FC236}">
                <a16:creationId xmlns:a16="http://schemas.microsoft.com/office/drawing/2014/main" id="{2253F993-A787-427B-B642-B6258595342B}"/>
              </a:ext>
            </a:extLst>
          </p:cNvPr>
          <p:cNvPicPr>
            <a:picLocks noChangeAspect="1"/>
          </p:cNvPicPr>
          <p:nvPr/>
        </p:nvPicPr>
        <p:blipFill>
          <a:blip r:embed="rId2"/>
          <a:stretch>
            <a:fillRect/>
          </a:stretch>
        </p:blipFill>
        <p:spPr>
          <a:xfrm>
            <a:off x="435876" y="1039403"/>
            <a:ext cx="11320247" cy="3950252"/>
          </a:xfrm>
          <a:prstGeom prst="rect">
            <a:avLst/>
          </a:prstGeom>
        </p:spPr>
      </p:pic>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6" y="5307941"/>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Aqui, vemos o gráfico do tipo Candlestick do papel SANB11. Cada dia é representado por um boxplot, que informa 4 situações de preço da ação: 1. Preço de abertura; 2. Preço máximo; 3. Preço mínimo; e 4. Preço de fechamento. Os pontos em vermelho representam dias em que o preço de abertura foi maior do que o preço de fechamento, ou seja, indica uma desvalorização da ação. Já os pontos verdes, representam o contrário, isto é, dias em que o preço da ação subiu.</a:t>
            </a:r>
          </a:p>
        </p:txBody>
      </p:sp>
    </p:spTree>
    <p:extLst>
      <p:ext uri="{BB962C8B-B14F-4D97-AF65-F5344CB8AC3E}">
        <p14:creationId xmlns:p14="http://schemas.microsoft.com/office/powerpoint/2010/main" val="3891413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EBA5918-762A-4983-B279-F93AC07BF08A}"/>
              </a:ext>
            </a:extLst>
          </p:cNvPr>
          <p:cNvPicPr>
            <a:picLocks noChangeAspect="1"/>
          </p:cNvPicPr>
          <p:nvPr/>
        </p:nvPicPr>
        <p:blipFill>
          <a:blip r:embed="rId2"/>
          <a:stretch>
            <a:fillRect/>
          </a:stretch>
        </p:blipFill>
        <p:spPr>
          <a:xfrm>
            <a:off x="1066211" y="1008682"/>
            <a:ext cx="10050198" cy="4113039"/>
          </a:xfrm>
          <a:prstGeom prst="rect">
            <a:avLst/>
          </a:prstGeom>
        </p:spPr>
      </p:pic>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3" name="CaixaDeTexto 2">
            <a:extLst>
              <a:ext uri="{FF2B5EF4-FFF2-40B4-BE49-F238E27FC236}">
                <a16:creationId xmlns:a16="http://schemas.microsoft.com/office/drawing/2014/main" id="{6A019BFD-C4CF-4DE7-8527-815540420ADC}"/>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Acima vemos a distribuição das cotações históricas da empresa BBAS3. Nota-se pelo histograma que, ao longo do tempo, os preços ficaram concentrados entre R$ 9 e R 15. Comparando com o candlestick visto no slide anterior, é possível concluir que essa concentração deve-se ao fato de que a ação ficou muito tempo (de 2010 até 2016) com cotações nesta faixa.</a:t>
            </a:r>
          </a:p>
        </p:txBody>
      </p:sp>
    </p:spTree>
    <p:extLst>
      <p:ext uri="{BB962C8B-B14F-4D97-AF65-F5344CB8AC3E}">
        <p14:creationId xmlns:p14="http://schemas.microsoft.com/office/powerpoint/2010/main" val="2050604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3" name="CaixaDeTexto 2">
            <a:extLst>
              <a:ext uri="{FF2B5EF4-FFF2-40B4-BE49-F238E27FC236}">
                <a16:creationId xmlns:a16="http://schemas.microsoft.com/office/drawing/2014/main" id="{6A019BFD-C4CF-4DE7-8527-815540420ADC}"/>
              </a:ext>
            </a:extLst>
          </p:cNvPr>
          <p:cNvSpPr txBox="1"/>
          <p:nvPr/>
        </p:nvSpPr>
        <p:spPr>
          <a:xfrm>
            <a:off x="239435"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Neste gráfico podemos comparar as distribuições das 4 ações juntas. Observa-se que os bancos Itaú (ITUB4) e Bradesco (BBDC4) possuem distribuições bem semelhantes e com menor variância em relação às outras instituições. O BBAS3 possui uma variância maior, provavelmente em função de ser um banco público e estar mais sujeito aos impactos de notícias relacionadas à política. Já no papel do Santander, também notamos uma alta variância, porém, nesse caso, é mais provável que seja por conta do momento em que esta empresa abriu seu capital (2009).</a:t>
            </a:r>
          </a:p>
        </p:txBody>
      </p:sp>
      <p:pic>
        <p:nvPicPr>
          <p:cNvPr id="4" name="Imagem 3">
            <a:extLst>
              <a:ext uri="{FF2B5EF4-FFF2-40B4-BE49-F238E27FC236}">
                <a16:creationId xmlns:a16="http://schemas.microsoft.com/office/drawing/2014/main" id="{295FBAC8-0B31-4A40-B2B6-54FD55619C3D}"/>
              </a:ext>
            </a:extLst>
          </p:cNvPr>
          <p:cNvPicPr>
            <a:picLocks noChangeAspect="1"/>
          </p:cNvPicPr>
          <p:nvPr/>
        </p:nvPicPr>
        <p:blipFill>
          <a:blip r:embed="rId3"/>
          <a:stretch>
            <a:fillRect/>
          </a:stretch>
        </p:blipFill>
        <p:spPr>
          <a:xfrm>
            <a:off x="797188" y="1063571"/>
            <a:ext cx="10972800" cy="3848100"/>
          </a:xfrm>
          <a:prstGeom prst="rect">
            <a:avLst/>
          </a:prstGeom>
        </p:spPr>
      </p:pic>
    </p:spTree>
    <p:extLst>
      <p:ext uri="{BB962C8B-B14F-4D97-AF65-F5344CB8AC3E}">
        <p14:creationId xmlns:p14="http://schemas.microsoft.com/office/powerpoint/2010/main" val="2250426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D6984110-CB7B-4456-AA86-7BD65D6C263F}"/>
              </a:ext>
            </a:extLst>
          </p:cNvPr>
          <p:cNvPicPr>
            <a:picLocks noChangeAspect="1"/>
          </p:cNvPicPr>
          <p:nvPr/>
        </p:nvPicPr>
        <p:blipFill>
          <a:blip r:embed="rId3"/>
          <a:stretch>
            <a:fillRect/>
          </a:stretch>
        </p:blipFill>
        <p:spPr>
          <a:xfrm>
            <a:off x="422258" y="1581302"/>
            <a:ext cx="5582195" cy="3558853"/>
          </a:xfrm>
          <a:prstGeom prst="rect">
            <a:avLst/>
          </a:prstGeom>
        </p:spPr>
      </p:pic>
      <p:pic>
        <p:nvPicPr>
          <p:cNvPr id="6" name="Imagem 5">
            <a:extLst>
              <a:ext uri="{FF2B5EF4-FFF2-40B4-BE49-F238E27FC236}">
                <a16:creationId xmlns:a16="http://schemas.microsoft.com/office/drawing/2014/main" id="{FF00E0DB-41CD-44F1-AA6E-340770B0F021}"/>
              </a:ext>
            </a:extLst>
          </p:cNvPr>
          <p:cNvPicPr>
            <a:picLocks noChangeAspect="1"/>
          </p:cNvPicPr>
          <p:nvPr/>
        </p:nvPicPr>
        <p:blipFill>
          <a:blip r:embed="rId3"/>
          <a:stretch>
            <a:fillRect/>
          </a:stretch>
        </p:blipFill>
        <p:spPr>
          <a:xfrm>
            <a:off x="6332689" y="1581301"/>
            <a:ext cx="5582195" cy="3558853"/>
          </a:xfrm>
          <a:prstGeom prst="rect">
            <a:avLst/>
          </a:prstGeom>
        </p:spPr>
      </p:pic>
      <p:sp>
        <p:nvSpPr>
          <p:cNvPr id="8" name="Title Placeholder 1">
            <a:extLst>
              <a:ext uri="{FF2B5EF4-FFF2-40B4-BE49-F238E27FC236}">
                <a16:creationId xmlns:a16="http://schemas.microsoft.com/office/drawing/2014/main" id="{9ABE21B1-3BB8-4BD5-8E35-AF798912095B}"/>
              </a:ext>
            </a:extLst>
          </p:cNvPr>
          <p:cNvSpPr txBox="1">
            <a:spLocks/>
          </p:cNvSpPr>
          <p:nvPr/>
        </p:nvSpPr>
        <p:spPr>
          <a:xfrm>
            <a:off x="3218576" y="990249"/>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
        <p:nvSpPr>
          <p:cNvPr id="9" name="Title Placeholder 1">
            <a:extLst>
              <a:ext uri="{FF2B5EF4-FFF2-40B4-BE49-F238E27FC236}">
                <a16:creationId xmlns:a16="http://schemas.microsoft.com/office/drawing/2014/main" id="{CE86E310-D309-4184-A809-9901B54E91BD}"/>
              </a:ext>
            </a:extLst>
          </p:cNvPr>
          <p:cNvSpPr txBox="1">
            <a:spLocks/>
          </p:cNvSpPr>
          <p:nvPr/>
        </p:nvSpPr>
        <p:spPr>
          <a:xfrm>
            <a:off x="2163773" y="1264533"/>
            <a:ext cx="2099164"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a:t>
            </a:r>
          </a:p>
        </p:txBody>
      </p:sp>
      <p:sp>
        <p:nvSpPr>
          <p:cNvPr id="11" name="CaixaDeTexto 10">
            <a:extLst>
              <a:ext uri="{FF2B5EF4-FFF2-40B4-BE49-F238E27FC236}">
                <a16:creationId xmlns:a16="http://schemas.microsoft.com/office/drawing/2014/main" id="{7E8E11BA-65D3-4AF7-8858-392823F0EB59}"/>
              </a:ext>
            </a:extLst>
          </p:cNvPr>
          <p:cNvSpPr txBox="1"/>
          <p:nvPr/>
        </p:nvSpPr>
        <p:spPr>
          <a:xfrm>
            <a:off x="527650"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21" name="CaixaDeTexto 20">
            <a:extLst>
              <a:ext uri="{FF2B5EF4-FFF2-40B4-BE49-F238E27FC236}">
                <a16:creationId xmlns:a16="http://schemas.microsoft.com/office/drawing/2014/main" id="{8EBB24EF-10E9-4B83-AAF7-AFAD83B28E57}"/>
              </a:ext>
            </a:extLst>
          </p:cNvPr>
          <p:cNvSpPr txBox="1"/>
          <p:nvPr/>
        </p:nvSpPr>
        <p:spPr>
          <a:xfrm>
            <a:off x="1210969"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26" name="CaixaDeTexto 25">
            <a:extLst>
              <a:ext uri="{FF2B5EF4-FFF2-40B4-BE49-F238E27FC236}">
                <a16:creationId xmlns:a16="http://schemas.microsoft.com/office/drawing/2014/main" id="{F574972E-2F7E-4D23-9A4A-0173D2AF36B6}"/>
              </a:ext>
            </a:extLst>
          </p:cNvPr>
          <p:cNvSpPr txBox="1"/>
          <p:nvPr/>
        </p:nvSpPr>
        <p:spPr>
          <a:xfrm>
            <a:off x="1894288"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28" name="CaixaDeTexto 27">
            <a:extLst>
              <a:ext uri="{FF2B5EF4-FFF2-40B4-BE49-F238E27FC236}">
                <a16:creationId xmlns:a16="http://schemas.microsoft.com/office/drawing/2014/main" id="{87970B9D-11FC-4479-BAB6-0D522F985FBC}"/>
              </a:ext>
            </a:extLst>
          </p:cNvPr>
          <p:cNvSpPr txBox="1"/>
          <p:nvPr/>
        </p:nvSpPr>
        <p:spPr>
          <a:xfrm>
            <a:off x="2577607"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30" name="CaixaDeTexto 29">
            <a:extLst>
              <a:ext uri="{FF2B5EF4-FFF2-40B4-BE49-F238E27FC236}">
                <a16:creationId xmlns:a16="http://schemas.microsoft.com/office/drawing/2014/main" id="{BB6972FB-9B94-4512-A0D7-69B5792A0E42}"/>
              </a:ext>
            </a:extLst>
          </p:cNvPr>
          <p:cNvSpPr txBox="1"/>
          <p:nvPr/>
        </p:nvSpPr>
        <p:spPr>
          <a:xfrm>
            <a:off x="3260926"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32" name="CaixaDeTexto 31">
            <a:extLst>
              <a:ext uri="{FF2B5EF4-FFF2-40B4-BE49-F238E27FC236}">
                <a16:creationId xmlns:a16="http://schemas.microsoft.com/office/drawing/2014/main" id="{3131F39C-68F7-4FC1-A5C3-1048259C84B7}"/>
              </a:ext>
            </a:extLst>
          </p:cNvPr>
          <p:cNvSpPr txBox="1"/>
          <p:nvPr/>
        </p:nvSpPr>
        <p:spPr>
          <a:xfrm>
            <a:off x="3944245"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34" name="CaixaDeTexto 33">
            <a:extLst>
              <a:ext uri="{FF2B5EF4-FFF2-40B4-BE49-F238E27FC236}">
                <a16:creationId xmlns:a16="http://schemas.microsoft.com/office/drawing/2014/main" id="{2C68DEFE-A7A2-44A8-8B8B-5647120DA3A3}"/>
              </a:ext>
            </a:extLst>
          </p:cNvPr>
          <p:cNvSpPr txBox="1"/>
          <p:nvPr/>
        </p:nvSpPr>
        <p:spPr>
          <a:xfrm>
            <a:off x="4627564"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36" name="CaixaDeTexto 35">
            <a:extLst>
              <a:ext uri="{FF2B5EF4-FFF2-40B4-BE49-F238E27FC236}">
                <a16:creationId xmlns:a16="http://schemas.microsoft.com/office/drawing/2014/main" id="{91840F52-5080-4C41-B468-09CEC377F31B}"/>
              </a:ext>
            </a:extLst>
          </p:cNvPr>
          <p:cNvSpPr txBox="1"/>
          <p:nvPr/>
        </p:nvSpPr>
        <p:spPr>
          <a:xfrm>
            <a:off x="5310881"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56" name="CaixaDeTexto 55">
            <a:extLst>
              <a:ext uri="{FF2B5EF4-FFF2-40B4-BE49-F238E27FC236}">
                <a16:creationId xmlns:a16="http://schemas.microsoft.com/office/drawing/2014/main" id="{D487E153-807E-4DAC-B2BF-084CFD2A0817}"/>
              </a:ext>
            </a:extLst>
          </p:cNvPr>
          <p:cNvSpPr txBox="1"/>
          <p:nvPr/>
        </p:nvSpPr>
        <p:spPr>
          <a:xfrm>
            <a:off x="214266" y="178151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60" name="CaixaDeTexto 59">
            <a:extLst>
              <a:ext uri="{FF2B5EF4-FFF2-40B4-BE49-F238E27FC236}">
                <a16:creationId xmlns:a16="http://schemas.microsoft.com/office/drawing/2014/main" id="{1932CD2B-48EE-4EC1-A1C9-CDD28852244D}"/>
              </a:ext>
            </a:extLst>
          </p:cNvPr>
          <p:cNvSpPr txBox="1"/>
          <p:nvPr/>
        </p:nvSpPr>
        <p:spPr>
          <a:xfrm>
            <a:off x="214266" y="220338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62" name="CaixaDeTexto 61">
            <a:extLst>
              <a:ext uri="{FF2B5EF4-FFF2-40B4-BE49-F238E27FC236}">
                <a16:creationId xmlns:a16="http://schemas.microsoft.com/office/drawing/2014/main" id="{8CD53CE0-B32F-4D07-A380-8E58087998F6}"/>
              </a:ext>
            </a:extLst>
          </p:cNvPr>
          <p:cNvSpPr txBox="1"/>
          <p:nvPr/>
        </p:nvSpPr>
        <p:spPr>
          <a:xfrm>
            <a:off x="214266" y="2625262"/>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64" name="CaixaDeTexto 63">
            <a:extLst>
              <a:ext uri="{FF2B5EF4-FFF2-40B4-BE49-F238E27FC236}">
                <a16:creationId xmlns:a16="http://schemas.microsoft.com/office/drawing/2014/main" id="{96155B7A-7010-4E1F-B64C-BD80E4D5EB5F}"/>
              </a:ext>
            </a:extLst>
          </p:cNvPr>
          <p:cNvSpPr txBox="1"/>
          <p:nvPr/>
        </p:nvSpPr>
        <p:spPr>
          <a:xfrm>
            <a:off x="214266" y="304713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66" name="CaixaDeTexto 65">
            <a:extLst>
              <a:ext uri="{FF2B5EF4-FFF2-40B4-BE49-F238E27FC236}">
                <a16:creationId xmlns:a16="http://schemas.microsoft.com/office/drawing/2014/main" id="{A3AC2285-95CC-4866-B5F6-461C01D52224}"/>
              </a:ext>
            </a:extLst>
          </p:cNvPr>
          <p:cNvSpPr txBox="1"/>
          <p:nvPr/>
        </p:nvSpPr>
        <p:spPr>
          <a:xfrm>
            <a:off x="214266" y="346900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68" name="CaixaDeTexto 67">
            <a:extLst>
              <a:ext uri="{FF2B5EF4-FFF2-40B4-BE49-F238E27FC236}">
                <a16:creationId xmlns:a16="http://schemas.microsoft.com/office/drawing/2014/main" id="{C2FA11C7-071B-4CD0-8CB6-CC37E1CA9419}"/>
              </a:ext>
            </a:extLst>
          </p:cNvPr>
          <p:cNvSpPr txBox="1"/>
          <p:nvPr/>
        </p:nvSpPr>
        <p:spPr>
          <a:xfrm>
            <a:off x="214266" y="389088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70" name="CaixaDeTexto 69">
            <a:extLst>
              <a:ext uri="{FF2B5EF4-FFF2-40B4-BE49-F238E27FC236}">
                <a16:creationId xmlns:a16="http://schemas.microsoft.com/office/drawing/2014/main" id="{A806F79E-D868-4C87-B1D4-15477A020D9D}"/>
              </a:ext>
            </a:extLst>
          </p:cNvPr>
          <p:cNvSpPr txBox="1"/>
          <p:nvPr/>
        </p:nvSpPr>
        <p:spPr>
          <a:xfrm>
            <a:off x="165455" y="4312756"/>
            <a:ext cx="502194"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DD94BC66-C3C2-4A4C-9A2A-148185C0C391}"/>
              </a:ext>
            </a:extLst>
          </p:cNvPr>
          <p:cNvSpPr/>
          <p:nvPr/>
        </p:nvSpPr>
        <p:spPr>
          <a:xfrm>
            <a:off x="595084" y="1768391"/>
            <a:ext cx="5339911" cy="3063248"/>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 name="Imagem 70">
            <a:extLst>
              <a:ext uri="{FF2B5EF4-FFF2-40B4-BE49-F238E27FC236}">
                <a16:creationId xmlns:a16="http://schemas.microsoft.com/office/drawing/2014/main" id="{8D751928-BB58-4FCF-B7F0-2C239E9A68CA}"/>
              </a:ext>
            </a:extLst>
          </p:cNvPr>
          <p:cNvPicPr>
            <a:picLocks noChangeAspect="1"/>
          </p:cNvPicPr>
          <p:nvPr/>
        </p:nvPicPr>
        <p:blipFill>
          <a:blip r:embed="rId4"/>
          <a:stretch>
            <a:fillRect/>
          </a:stretch>
        </p:blipFill>
        <p:spPr>
          <a:xfrm>
            <a:off x="6338111" y="1601462"/>
            <a:ext cx="5569369" cy="3516952"/>
          </a:xfrm>
          <a:prstGeom prst="rect">
            <a:avLst/>
          </a:prstGeom>
        </p:spPr>
      </p:pic>
      <p:sp>
        <p:nvSpPr>
          <p:cNvPr id="10" name="Title Placeholder 1">
            <a:extLst>
              <a:ext uri="{FF2B5EF4-FFF2-40B4-BE49-F238E27FC236}">
                <a16:creationId xmlns:a16="http://schemas.microsoft.com/office/drawing/2014/main" id="{AC77400E-6B73-4F5B-88B9-D378086B1C55}"/>
              </a:ext>
            </a:extLst>
          </p:cNvPr>
          <p:cNvSpPr txBox="1">
            <a:spLocks/>
          </p:cNvSpPr>
          <p:nvPr/>
        </p:nvSpPr>
        <p:spPr>
          <a:xfrm>
            <a:off x="7697508" y="1264532"/>
            <a:ext cx="2852555"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 Parcial</a:t>
            </a:r>
          </a:p>
        </p:txBody>
      </p:sp>
      <p:sp>
        <p:nvSpPr>
          <p:cNvPr id="75" name="CaixaDeTexto 74">
            <a:extLst>
              <a:ext uri="{FF2B5EF4-FFF2-40B4-BE49-F238E27FC236}">
                <a16:creationId xmlns:a16="http://schemas.microsoft.com/office/drawing/2014/main" id="{EEEB534F-A884-4965-8ACB-1E4A772B9090}"/>
              </a:ext>
            </a:extLst>
          </p:cNvPr>
          <p:cNvSpPr txBox="1"/>
          <p:nvPr/>
        </p:nvSpPr>
        <p:spPr>
          <a:xfrm>
            <a:off x="6083486" y="176276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77" name="CaixaDeTexto 76">
            <a:extLst>
              <a:ext uri="{FF2B5EF4-FFF2-40B4-BE49-F238E27FC236}">
                <a16:creationId xmlns:a16="http://schemas.microsoft.com/office/drawing/2014/main" id="{882B99A3-DF3B-48B7-AE96-47FF208AB65F}"/>
              </a:ext>
            </a:extLst>
          </p:cNvPr>
          <p:cNvSpPr txBox="1"/>
          <p:nvPr/>
        </p:nvSpPr>
        <p:spPr>
          <a:xfrm>
            <a:off x="6083486" y="226318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79" name="CaixaDeTexto 78">
            <a:extLst>
              <a:ext uri="{FF2B5EF4-FFF2-40B4-BE49-F238E27FC236}">
                <a16:creationId xmlns:a16="http://schemas.microsoft.com/office/drawing/2014/main" id="{AAB79122-9A74-44A1-93A5-840C46871592}"/>
              </a:ext>
            </a:extLst>
          </p:cNvPr>
          <p:cNvSpPr txBox="1"/>
          <p:nvPr/>
        </p:nvSpPr>
        <p:spPr>
          <a:xfrm>
            <a:off x="6083486" y="2763607"/>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81" name="CaixaDeTexto 80">
            <a:extLst>
              <a:ext uri="{FF2B5EF4-FFF2-40B4-BE49-F238E27FC236}">
                <a16:creationId xmlns:a16="http://schemas.microsoft.com/office/drawing/2014/main" id="{C14CE735-E27D-4BCE-84D7-0B7F2520ED98}"/>
              </a:ext>
            </a:extLst>
          </p:cNvPr>
          <p:cNvSpPr txBox="1"/>
          <p:nvPr/>
        </p:nvSpPr>
        <p:spPr>
          <a:xfrm>
            <a:off x="6083486" y="326402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83" name="CaixaDeTexto 82">
            <a:extLst>
              <a:ext uri="{FF2B5EF4-FFF2-40B4-BE49-F238E27FC236}">
                <a16:creationId xmlns:a16="http://schemas.microsoft.com/office/drawing/2014/main" id="{C1E1DB07-CD90-4C34-8F1C-44E03695ECC8}"/>
              </a:ext>
            </a:extLst>
          </p:cNvPr>
          <p:cNvSpPr txBox="1"/>
          <p:nvPr/>
        </p:nvSpPr>
        <p:spPr>
          <a:xfrm>
            <a:off x="6083486" y="376444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85" name="CaixaDeTexto 84">
            <a:extLst>
              <a:ext uri="{FF2B5EF4-FFF2-40B4-BE49-F238E27FC236}">
                <a16:creationId xmlns:a16="http://schemas.microsoft.com/office/drawing/2014/main" id="{570148A6-F98A-4DC7-94F9-58C89F033F8C}"/>
              </a:ext>
            </a:extLst>
          </p:cNvPr>
          <p:cNvSpPr txBox="1"/>
          <p:nvPr/>
        </p:nvSpPr>
        <p:spPr>
          <a:xfrm>
            <a:off x="6083486" y="426486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38" name="CaixaDeTexto 37">
            <a:extLst>
              <a:ext uri="{FF2B5EF4-FFF2-40B4-BE49-F238E27FC236}">
                <a16:creationId xmlns:a16="http://schemas.microsoft.com/office/drawing/2014/main" id="{3AF77287-EFB2-4386-A26B-03F10F40D049}"/>
              </a:ext>
            </a:extLst>
          </p:cNvPr>
          <p:cNvSpPr txBox="1"/>
          <p:nvPr/>
        </p:nvSpPr>
        <p:spPr>
          <a:xfrm>
            <a:off x="6439252"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40" name="CaixaDeTexto 39">
            <a:extLst>
              <a:ext uri="{FF2B5EF4-FFF2-40B4-BE49-F238E27FC236}">
                <a16:creationId xmlns:a16="http://schemas.microsoft.com/office/drawing/2014/main" id="{4F06A682-874D-4271-9618-FC8023840827}"/>
              </a:ext>
            </a:extLst>
          </p:cNvPr>
          <p:cNvSpPr txBox="1"/>
          <p:nvPr/>
        </p:nvSpPr>
        <p:spPr>
          <a:xfrm>
            <a:off x="7122571"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42" name="CaixaDeTexto 41">
            <a:extLst>
              <a:ext uri="{FF2B5EF4-FFF2-40B4-BE49-F238E27FC236}">
                <a16:creationId xmlns:a16="http://schemas.microsoft.com/office/drawing/2014/main" id="{5FA9487F-2275-4237-8079-C0D097E02E84}"/>
              </a:ext>
            </a:extLst>
          </p:cNvPr>
          <p:cNvSpPr txBox="1"/>
          <p:nvPr/>
        </p:nvSpPr>
        <p:spPr>
          <a:xfrm>
            <a:off x="7805890"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44" name="CaixaDeTexto 43">
            <a:extLst>
              <a:ext uri="{FF2B5EF4-FFF2-40B4-BE49-F238E27FC236}">
                <a16:creationId xmlns:a16="http://schemas.microsoft.com/office/drawing/2014/main" id="{799B1716-3128-477A-882A-386A0B8B53D5}"/>
              </a:ext>
            </a:extLst>
          </p:cNvPr>
          <p:cNvSpPr txBox="1"/>
          <p:nvPr/>
        </p:nvSpPr>
        <p:spPr>
          <a:xfrm>
            <a:off x="8489209"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46" name="CaixaDeTexto 45">
            <a:extLst>
              <a:ext uri="{FF2B5EF4-FFF2-40B4-BE49-F238E27FC236}">
                <a16:creationId xmlns:a16="http://schemas.microsoft.com/office/drawing/2014/main" id="{21D3CC24-5585-41E9-A369-DBC029BA27DB}"/>
              </a:ext>
            </a:extLst>
          </p:cNvPr>
          <p:cNvSpPr txBox="1"/>
          <p:nvPr/>
        </p:nvSpPr>
        <p:spPr>
          <a:xfrm>
            <a:off x="9172528"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48" name="CaixaDeTexto 47">
            <a:extLst>
              <a:ext uri="{FF2B5EF4-FFF2-40B4-BE49-F238E27FC236}">
                <a16:creationId xmlns:a16="http://schemas.microsoft.com/office/drawing/2014/main" id="{9A9DB8B5-B777-42F8-8984-0B3FF1A89FB4}"/>
              </a:ext>
            </a:extLst>
          </p:cNvPr>
          <p:cNvSpPr txBox="1"/>
          <p:nvPr/>
        </p:nvSpPr>
        <p:spPr>
          <a:xfrm>
            <a:off x="9855847"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50" name="CaixaDeTexto 49">
            <a:extLst>
              <a:ext uri="{FF2B5EF4-FFF2-40B4-BE49-F238E27FC236}">
                <a16:creationId xmlns:a16="http://schemas.microsoft.com/office/drawing/2014/main" id="{6FAE4661-8451-4C13-9E01-7CAD2E05A4AB}"/>
              </a:ext>
            </a:extLst>
          </p:cNvPr>
          <p:cNvSpPr txBox="1"/>
          <p:nvPr/>
        </p:nvSpPr>
        <p:spPr>
          <a:xfrm>
            <a:off x="10539166"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52" name="CaixaDeTexto 51">
            <a:extLst>
              <a:ext uri="{FF2B5EF4-FFF2-40B4-BE49-F238E27FC236}">
                <a16:creationId xmlns:a16="http://schemas.microsoft.com/office/drawing/2014/main" id="{515C05CF-08D7-45DB-B2DC-2D9494BD0AE7}"/>
              </a:ext>
            </a:extLst>
          </p:cNvPr>
          <p:cNvSpPr txBox="1"/>
          <p:nvPr/>
        </p:nvSpPr>
        <p:spPr>
          <a:xfrm>
            <a:off x="11222483"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89" name="CaixaDeTexto 88">
            <a:extLst>
              <a:ext uri="{FF2B5EF4-FFF2-40B4-BE49-F238E27FC236}">
                <a16:creationId xmlns:a16="http://schemas.microsoft.com/office/drawing/2014/main" id="{346F8DE3-0E4F-4346-8B34-775D3F68849E}"/>
              </a:ext>
            </a:extLst>
          </p:cNvPr>
          <p:cNvSpPr txBox="1"/>
          <p:nvPr/>
        </p:nvSpPr>
        <p:spPr>
          <a:xfrm>
            <a:off x="236034" y="530827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Nesta quadro, podemos analisar a autocorrelação da ação ITUB4 (Itaú Unibanco). A autocorrelação é a correlação da variável temporal com ela mesma em períodos anteriores. Por exemplo: qual a influência que um preço de 2 dias atrás (lag 2) possui no preço de hoje? A autocorrelação parcial também analisa a autocorrelação, porém descontando as influências dos períodos seguintes. Por exemplo: qual a influência que um preço de 2 dias atrás (lag 2) possui no preço de hoje, descontada a influência do lag 1?</a:t>
            </a:r>
          </a:p>
        </p:txBody>
      </p:sp>
      <p:sp>
        <p:nvSpPr>
          <p:cNvPr id="73" name="Retângulo 72">
            <a:extLst>
              <a:ext uri="{FF2B5EF4-FFF2-40B4-BE49-F238E27FC236}">
                <a16:creationId xmlns:a16="http://schemas.microsoft.com/office/drawing/2014/main" id="{8CD054F7-1035-4012-BA35-BBE957C72A4D}"/>
              </a:ext>
            </a:extLst>
          </p:cNvPr>
          <p:cNvSpPr/>
          <p:nvPr/>
        </p:nvSpPr>
        <p:spPr>
          <a:xfrm>
            <a:off x="6502647" y="1766228"/>
            <a:ext cx="5339911" cy="306757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14604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m 111">
            <a:extLst>
              <a:ext uri="{FF2B5EF4-FFF2-40B4-BE49-F238E27FC236}">
                <a16:creationId xmlns:a16="http://schemas.microsoft.com/office/drawing/2014/main" id="{C5CDCC4A-2D7A-43A5-A37A-2E325A078DF2}"/>
              </a:ext>
            </a:extLst>
          </p:cNvPr>
          <p:cNvPicPr>
            <a:picLocks noChangeAspect="1"/>
          </p:cNvPicPr>
          <p:nvPr/>
        </p:nvPicPr>
        <p:blipFill>
          <a:blip r:embed="rId2"/>
          <a:stretch>
            <a:fillRect/>
          </a:stretch>
        </p:blipFill>
        <p:spPr>
          <a:xfrm>
            <a:off x="6338111" y="1601462"/>
            <a:ext cx="5569369" cy="3516952"/>
          </a:xfrm>
          <a:prstGeom prst="rect">
            <a:avLst/>
          </a:prstGeom>
        </p:spPr>
      </p:pic>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4256661" y="161653"/>
            <a:ext cx="366929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4. Análise Exploratória</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D6984110-CB7B-4456-AA86-7BD65D6C263F}"/>
              </a:ext>
            </a:extLst>
          </p:cNvPr>
          <p:cNvPicPr>
            <a:picLocks noChangeAspect="1"/>
          </p:cNvPicPr>
          <p:nvPr/>
        </p:nvPicPr>
        <p:blipFill>
          <a:blip r:embed="rId4"/>
          <a:stretch>
            <a:fillRect/>
          </a:stretch>
        </p:blipFill>
        <p:spPr>
          <a:xfrm>
            <a:off x="422258" y="1581302"/>
            <a:ext cx="5582195" cy="3558853"/>
          </a:xfrm>
          <a:prstGeom prst="rect">
            <a:avLst/>
          </a:prstGeom>
        </p:spPr>
      </p:pic>
      <p:sp>
        <p:nvSpPr>
          <p:cNvPr id="8" name="Title Placeholder 1">
            <a:extLst>
              <a:ext uri="{FF2B5EF4-FFF2-40B4-BE49-F238E27FC236}">
                <a16:creationId xmlns:a16="http://schemas.microsoft.com/office/drawing/2014/main" id="{9ABE21B1-3BB8-4BD5-8E35-AF798912095B}"/>
              </a:ext>
            </a:extLst>
          </p:cNvPr>
          <p:cNvSpPr txBox="1">
            <a:spLocks/>
          </p:cNvSpPr>
          <p:nvPr/>
        </p:nvSpPr>
        <p:spPr>
          <a:xfrm>
            <a:off x="3218576" y="990249"/>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
        <p:nvSpPr>
          <p:cNvPr id="9" name="Title Placeholder 1">
            <a:extLst>
              <a:ext uri="{FF2B5EF4-FFF2-40B4-BE49-F238E27FC236}">
                <a16:creationId xmlns:a16="http://schemas.microsoft.com/office/drawing/2014/main" id="{CE86E310-D309-4184-A809-9901B54E91BD}"/>
              </a:ext>
            </a:extLst>
          </p:cNvPr>
          <p:cNvSpPr txBox="1">
            <a:spLocks/>
          </p:cNvSpPr>
          <p:nvPr/>
        </p:nvSpPr>
        <p:spPr>
          <a:xfrm>
            <a:off x="2163773" y="1264533"/>
            <a:ext cx="2099164"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a:t>
            </a: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CaixaDeTexto 88">
            <a:extLst>
              <a:ext uri="{FF2B5EF4-FFF2-40B4-BE49-F238E27FC236}">
                <a16:creationId xmlns:a16="http://schemas.microsoft.com/office/drawing/2014/main" id="{346F8DE3-0E4F-4346-8B34-775D3F68849E}"/>
              </a:ext>
            </a:extLst>
          </p:cNvPr>
          <p:cNvSpPr txBox="1"/>
          <p:nvPr/>
        </p:nvSpPr>
        <p:spPr>
          <a:xfrm>
            <a:off x="152578"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Essas informações são relevantes para definirmos a ordem do nosso modelo ARIMA, que utilizaremos na parte de modelagem tradicional. Notamos que de fato os dias anteriores possuem forte influência nos preços das ações do dia 0. Contudo, estamos analisando uma série não-estacionária. Precisamos transformá-la em estacionária e verificar se a autocorrelação se mantém. Como as séries temporais de todos os papéis são fortemente correlacionadas, não plotaremos os gráficos de autocorrelação dos demais, pois serão muito parecidos.</a:t>
            </a:r>
          </a:p>
        </p:txBody>
      </p:sp>
      <p:sp>
        <p:nvSpPr>
          <p:cNvPr id="4" name="CaixaDeTexto 3">
            <a:extLst>
              <a:ext uri="{FF2B5EF4-FFF2-40B4-BE49-F238E27FC236}">
                <a16:creationId xmlns:a16="http://schemas.microsoft.com/office/drawing/2014/main" id="{06527A8D-0FB1-4CF6-A30C-0C4125729C3C}"/>
              </a:ext>
            </a:extLst>
          </p:cNvPr>
          <p:cNvSpPr txBox="1"/>
          <p:nvPr/>
        </p:nvSpPr>
        <p:spPr>
          <a:xfrm>
            <a:off x="527650"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5" name="CaixaDeTexto 4">
            <a:extLst>
              <a:ext uri="{FF2B5EF4-FFF2-40B4-BE49-F238E27FC236}">
                <a16:creationId xmlns:a16="http://schemas.microsoft.com/office/drawing/2014/main" id="{DC143F6D-80D6-4138-8F2E-5C1A9BA9790E}"/>
              </a:ext>
            </a:extLst>
          </p:cNvPr>
          <p:cNvSpPr txBox="1"/>
          <p:nvPr/>
        </p:nvSpPr>
        <p:spPr>
          <a:xfrm>
            <a:off x="1210969"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16" name="CaixaDeTexto 15">
            <a:extLst>
              <a:ext uri="{FF2B5EF4-FFF2-40B4-BE49-F238E27FC236}">
                <a16:creationId xmlns:a16="http://schemas.microsoft.com/office/drawing/2014/main" id="{9DFD5280-9F5D-49F6-93F1-81B03FE07350}"/>
              </a:ext>
            </a:extLst>
          </p:cNvPr>
          <p:cNvSpPr txBox="1"/>
          <p:nvPr/>
        </p:nvSpPr>
        <p:spPr>
          <a:xfrm>
            <a:off x="1894288"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17" name="CaixaDeTexto 16">
            <a:extLst>
              <a:ext uri="{FF2B5EF4-FFF2-40B4-BE49-F238E27FC236}">
                <a16:creationId xmlns:a16="http://schemas.microsoft.com/office/drawing/2014/main" id="{509554B3-6256-4387-B2DF-608D201C9268}"/>
              </a:ext>
            </a:extLst>
          </p:cNvPr>
          <p:cNvSpPr txBox="1"/>
          <p:nvPr/>
        </p:nvSpPr>
        <p:spPr>
          <a:xfrm>
            <a:off x="2577607"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18" name="CaixaDeTexto 17">
            <a:extLst>
              <a:ext uri="{FF2B5EF4-FFF2-40B4-BE49-F238E27FC236}">
                <a16:creationId xmlns:a16="http://schemas.microsoft.com/office/drawing/2014/main" id="{997ABAD1-49F7-4F2A-ADB0-59CAA340B142}"/>
              </a:ext>
            </a:extLst>
          </p:cNvPr>
          <p:cNvSpPr txBox="1"/>
          <p:nvPr/>
        </p:nvSpPr>
        <p:spPr>
          <a:xfrm>
            <a:off x="3260926"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19" name="CaixaDeTexto 18">
            <a:extLst>
              <a:ext uri="{FF2B5EF4-FFF2-40B4-BE49-F238E27FC236}">
                <a16:creationId xmlns:a16="http://schemas.microsoft.com/office/drawing/2014/main" id="{80282217-EF98-4FB4-B3E5-A443F8B7BA98}"/>
              </a:ext>
            </a:extLst>
          </p:cNvPr>
          <p:cNvSpPr txBox="1"/>
          <p:nvPr/>
        </p:nvSpPr>
        <p:spPr>
          <a:xfrm>
            <a:off x="3944245"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20" name="CaixaDeTexto 19">
            <a:extLst>
              <a:ext uri="{FF2B5EF4-FFF2-40B4-BE49-F238E27FC236}">
                <a16:creationId xmlns:a16="http://schemas.microsoft.com/office/drawing/2014/main" id="{71D034C5-4992-401D-938F-9F14A56D1265}"/>
              </a:ext>
            </a:extLst>
          </p:cNvPr>
          <p:cNvSpPr txBox="1"/>
          <p:nvPr/>
        </p:nvSpPr>
        <p:spPr>
          <a:xfrm>
            <a:off x="4627564"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24" name="CaixaDeTexto 23">
            <a:extLst>
              <a:ext uri="{FF2B5EF4-FFF2-40B4-BE49-F238E27FC236}">
                <a16:creationId xmlns:a16="http://schemas.microsoft.com/office/drawing/2014/main" id="{47F73FE5-B549-4543-ABD1-2EF2FBC46089}"/>
              </a:ext>
            </a:extLst>
          </p:cNvPr>
          <p:cNvSpPr txBox="1"/>
          <p:nvPr/>
        </p:nvSpPr>
        <p:spPr>
          <a:xfrm>
            <a:off x="5310881"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25" name="CaixaDeTexto 24">
            <a:extLst>
              <a:ext uri="{FF2B5EF4-FFF2-40B4-BE49-F238E27FC236}">
                <a16:creationId xmlns:a16="http://schemas.microsoft.com/office/drawing/2014/main" id="{8B73C7AF-9122-42F5-BE61-7FF78DEEF8D7}"/>
              </a:ext>
            </a:extLst>
          </p:cNvPr>
          <p:cNvSpPr txBox="1"/>
          <p:nvPr/>
        </p:nvSpPr>
        <p:spPr>
          <a:xfrm>
            <a:off x="214266" y="178151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27" name="CaixaDeTexto 26">
            <a:extLst>
              <a:ext uri="{FF2B5EF4-FFF2-40B4-BE49-F238E27FC236}">
                <a16:creationId xmlns:a16="http://schemas.microsoft.com/office/drawing/2014/main" id="{4FCA948B-99FB-4241-8EA4-8DFA2ED92A0C}"/>
              </a:ext>
            </a:extLst>
          </p:cNvPr>
          <p:cNvSpPr txBox="1"/>
          <p:nvPr/>
        </p:nvSpPr>
        <p:spPr>
          <a:xfrm>
            <a:off x="214266" y="220338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29" name="CaixaDeTexto 28">
            <a:extLst>
              <a:ext uri="{FF2B5EF4-FFF2-40B4-BE49-F238E27FC236}">
                <a16:creationId xmlns:a16="http://schemas.microsoft.com/office/drawing/2014/main" id="{436F00C3-7EBD-49D8-8A72-D3B3EF9EFCD0}"/>
              </a:ext>
            </a:extLst>
          </p:cNvPr>
          <p:cNvSpPr txBox="1"/>
          <p:nvPr/>
        </p:nvSpPr>
        <p:spPr>
          <a:xfrm>
            <a:off x="214266" y="2625262"/>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31" name="CaixaDeTexto 30">
            <a:extLst>
              <a:ext uri="{FF2B5EF4-FFF2-40B4-BE49-F238E27FC236}">
                <a16:creationId xmlns:a16="http://schemas.microsoft.com/office/drawing/2014/main" id="{1ED202C5-0123-4B0C-A13B-A004D5FEA8E3}"/>
              </a:ext>
            </a:extLst>
          </p:cNvPr>
          <p:cNvSpPr txBox="1"/>
          <p:nvPr/>
        </p:nvSpPr>
        <p:spPr>
          <a:xfrm>
            <a:off x="214266" y="304713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33" name="CaixaDeTexto 32">
            <a:extLst>
              <a:ext uri="{FF2B5EF4-FFF2-40B4-BE49-F238E27FC236}">
                <a16:creationId xmlns:a16="http://schemas.microsoft.com/office/drawing/2014/main" id="{57913C2C-6B1D-45D9-BDBD-73E197C57F6C}"/>
              </a:ext>
            </a:extLst>
          </p:cNvPr>
          <p:cNvSpPr txBox="1"/>
          <p:nvPr/>
        </p:nvSpPr>
        <p:spPr>
          <a:xfrm>
            <a:off x="214266" y="346900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35" name="CaixaDeTexto 34">
            <a:extLst>
              <a:ext uri="{FF2B5EF4-FFF2-40B4-BE49-F238E27FC236}">
                <a16:creationId xmlns:a16="http://schemas.microsoft.com/office/drawing/2014/main" id="{98526A2F-6D6E-4E68-A326-49110CDDC3E7}"/>
              </a:ext>
            </a:extLst>
          </p:cNvPr>
          <p:cNvSpPr txBox="1"/>
          <p:nvPr/>
        </p:nvSpPr>
        <p:spPr>
          <a:xfrm>
            <a:off x="214266" y="389088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37" name="CaixaDeTexto 36">
            <a:extLst>
              <a:ext uri="{FF2B5EF4-FFF2-40B4-BE49-F238E27FC236}">
                <a16:creationId xmlns:a16="http://schemas.microsoft.com/office/drawing/2014/main" id="{C062F4DF-566F-4DF9-A540-5FC8BECD7940}"/>
              </a:ext>
            </a:extLst>
          </p:cNvPr>
          <p:cNvSpPr txBox="1"/>
          <p:nvPr/>
        </p:nvSpPr>
        <p:spPr>
          <a:xfrm>
            <a:off x="165455" y="4312756"/>
            <a:ext cx="502194"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39" name="Retângulo 38">
            <a:extLst>
              <a:ext uri="{FF2B5EF4-FFF2-40B4-BE49-F238E27FC236}">
                <a16:creationId xmlns:a16="http://schemas.microsoft.com/office/drawing/2014/main" id="{6148DF31-7CDD-4D3B-AA09-22C78EA0A2F4}"/>
              </a:ext>
            </a:extLst>
          </p:cNvPr>
          <p:cNvSpPr/>
          <p:nvPr/>
        </p:nvSpPr>
        <p:spPr>
          <a:xfrm>
            <a:off x="595084" y="1768391"/>
            <a:ext cx="5339911" cy="3063248"/>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40">
            <a:extLst>
              <a:ext uri="{FF2B5EF4-FFF2-40B4-BE49-F238E27FC236}">
                <a16:creationId xmlns:a16="http://schemas.microsoft.com/office/drawing/2014/main" id="{248F822C-1637-4C5F-A050-7CB191EF83FB}"/>
              </a:ext>
            </a:extLst>
          </p:cNvPr>
          <p:cNvSpPr txBox="1"/>
          <p:nvPr/>
        </p:nvSpPr>
        <p:spPr>
          <a:xfrm>
            <a:off x="6083486" y="176276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43" name="CaixaDeTexto 42">
            <a:extLst>
              <a:ext uri="{FF2B5EF4-FFF2-40B4-BE49-F238E27FC236}">
                <a16:creationId xmlns:a16="http://schemas.microsoft.com/office/drawing/2014/main" id="{D68FA9A6-6F12-49AB-A8FF-C439BF7F2F9E}"/>
              </a:ext>
            </a:extLst>
          </p:cNvPr>
          <p:cNvSpPr txBox="1"/>
          <p:nvPr/>
        </p:nvSpPr>
        <p:spPr>
          <a:xfrm>
            <a:off x="6083486" y="226318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45" name="CaixaDeTexto 44">
            <a:extLst>
              <a:ext uri="{FF2B5EF4-FFF2-40B4-BE49-F238E27FC236}">
                <a16:creationId xmlns:a16="http://schemas.microsoft.com/office/drawing/2014/main" id="{372879D8-CDA1-47E3-A58D-A88640FA6BEB}"/>
              </a:ext>
            </a:extLst>
          </p:cNvPr>
          <p:cNvSpPr txBox="1"/>
          <p:nvPr/>
        </p:nvSpPr>
        <p:spPr>
          <a:xfrm>
            <a:off x="6083486" y="2763607"/>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58" name="CaixaDeTexto 57">
            <a:extLst>
              <a:ext uri="{FF2B5EF4-FFF2-40B4-BE49-F238E27FC236}">
                <a16:creationId xmlns:a16="http://schemas.microsoft.com/office/drawing/2014/main" id="{0EE172B0-75C1-4647-ADA1-D540C4467BAA}"/>
              </a:ext>
            </a:extLst>
          </p:cNvPr>
          <p:cNvSpPr txBox="1"/>
          <p:nvPr/>
        </p:nvSpPr>
        <p:spPr>
          <a:xfrm>
            <a:off x="6083486" y="326402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88" name="CaixaDeTexto 87">
            <a:extLst>
              <a:ext uri="{FF2B5EF4-FFF2-40B4-BE49-F238E27FC236}">
                <a16:creationId xmlns:a16="http://schemas.microsoft.com/office/drawing/2014/main" id="{1A176952-DC2D-4B59-A991-336DE47CBB1D}"/>
              </a:ext>
            </a:extLst>
          </p:cNvPr>
          <p:cNvSpPr txBox="1"/>
          <p:nvPr/>
        </p:nvSpPr>
        <p:spPr>
          <a:xfrm>
            <a:off x="6083486" y="376444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92" name="CaixaDeTexto 91">
            <a:extLst>
              <a:ext uri="{FF2B5EF4-FFF2-40B4-BE49-F238E27FC236}">
                <a16:creationId xmlns:a16="http://schemas.microsoft.com/office/drawing/2014/main" id="{754BB130-6132-4B4D-994F-A6C06BB79E10}"/>
              </a:ext>
            </a:extLst>
          </p:cNvPr>
          <p:cNvSpPr txBox="1"/>
          <p:nvPr/>
        </p:nvSpPr>
        <p:spPr>
          <a:xfrm>
            <a:off x="6083486" y="4264869"/>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94" name="CaixaDeTexto 93">
            <a:extLst>
              <a:ext uri="{FF2B5EF4-FFF2-40B4-BE49-F238E27FC236}">
                <a16:creationId xmlns:a16="http://schemas.microsoft.com/office/drawing/2014/main" id="{2FD8CA02-F9A1-4C15-927C-B262B97B8C07}"/>
              </a:ext>
            </a:extLst>
          </p:cNvPr>
          <p:cNvSpPr txBox="1"/>
          <p:nvPr/>
        </p:nvSpPr>
        <p:spPr>
          <a:xfrm>
            <a:off x="6439252"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96" name="CaixaDeTexto 95">
            <a:extLst>
              <a:ext uri="{FF2B5EF4-FFF2-40B4-BE49-F238E27FC236}">
                <a16:creationId xmlns:a16="http://schemas.microsoft.com/office/drawing/2014/main" id="{A012DCAF-F021-46E8-9FC2-C35D79691574}"/>
              </a:ext>
            </a:extLst>
          </p:cNvPr>
          <p:cNvSpPr txBox="1"/>
          <p:nvPr/>
        </p:nvSpPr>
        <p:spPr>
          <a:xfrm>
            <a:off x="7122571"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98" name="CaixaDeTexto 97">
            <a:extLst>
              <a:ext uri="{FF2B5EF4-FFF2-40B4-BE49-F238E27FC236}">
                <a16:creationId xmlns:a16="http://schemas.microsoft.com/office/drawing/2014/main" id="{BB8822A9-FCBA-4F4C-BA9E-D2731FA1CD9F}"/>
              </a:ext>
            </a:extLst>
          </p:cNvPr>
          <p:cNvSpPr txBox="1"/>
          <p:nvPr/>
        </p:nvSpPr>
        <p:spPr>
          <a:xfrm>
            <a:off x="7805890"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100" name="CaixaDeTexto 99">
            <a:extLst>
              <a:ext uri="{FF2B5EF4-FFF2-40B4-BE49-F238E27FC236}">
                <a16:creationId xmlns:a16="http://schemas.microsoft.com/office/drawing/2014/main" id="{88877126-3D15-4A80-ABED-DECECEAF13B8}"/>
              </a:ext>
            </a:extLst>
          </p:cNvPr>
          <p:cNvSpPr txBox="1"/>
          <p:nvPr/>
        </p:nvSpPr>
        <p:spPr>
          <a:xfrm>
            <a:off x="8489209"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102" name="CaixaDeTexto 101">
            <a:extLst>
              <a:ext uri="{FF2B5EF4-FFF2-40B4-BE49-F238E27FC236}">
                <a16:creationId xmlns:a16="http://schemas.microsoft.com/office/drawing/2014/main" id="{9C3A54D3-A6F4-478E-9D95-7623274DC739}"/>
              </a:ext>
            </a:extLst>
          </p:cNvPr>
          <p:cNvSpPr txBox="1"/>
          <p:nvPr/>
        </p:nvSpPr>
        <p:spPr>
          <a:xfrm>
            <a:off x="9172528"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104" name="CaixaDeTexto 103">
            <a:extLst>
              <a:ext uri="{FF2B5EF4-FFF2-40B4-BE49-F238E27FC236}">
                <a16:creationId xmlns:a16="http://schemas.microsoft.com/office/drawing/2014/main" id="{CCF04752-A9B4-45E6-97D9-572B5133B7AD}"/>
              </a:ext>
            </a:extLst>
          </p:cNvPr>
          <p:cNvSpPr txBox="1"/>
          <p:nvPr/>
        </p:nvSpPr>
        <p:spPr>
          <a:xfrm>
            <a:off x="9855847"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106" name="CaixaDeTexto 105">
            <a:extLst>
              <a:ext uri="{FF2B5EF4-FFF2-40B4-BE49-F238E27FC236}">
                <a16:creationId xmlns:a16="http://schemas.microsoft.com/office/drawing/2014/main" id="{A21247A9-75DC-4AF0-84D3-52D2172A06B4}"/>
              </a:ext>
            </a:extLst>
          </p:cNvPr>
          <p:cNvSpPr txBox="1"/>
          <p:nvPr/>
        </p:nvSpPr>
        <p:spPr>
          <a:xfrm>
            <a:off x="10539166"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108" name="CaixaDeTexto 107">
            <a:extLst>
              <a:ext uri="{FF2B5EF4-FFF2-40B4-BE49-F238E27FC236}">
                <a16:creationId xmlns:a16="http://schemas.microsoft.com/office/drawing/2014/main" id="{B75A5F44-0E8C-4922-86B1-71349E4D1163}"/>
              </a:ext>
            </a:extLst>
          </p:cNvPr>
          <p:cNvSpPr txBox="1"/>
          <p:nvPr/>
        </p:nvSpPr>
        <p:spPr>
          <a:xfrm>
            <a:off x="11222483" y="4833513"/>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110" name="Retângulo 109">
            <a:extLst>
              <a:ext uri="{FF2B5EF4-FFF2-40B4-BE49-F238E27FC236}">
                <a16:creationId xmlns:a16="http://schemas.microsoft.com/office/drawing/2014/main" id="{D78C89C2-D204-4A5D-97E4-230F6D48626F}"/>
              </a:ext>
            </a:extLst>
          </p:cNvPr>
          <p:cNvSpPr/>
          <p:nvPr/>
        </p:nvSpPr>
        <p:spPr>
          <a:xfrm>
            <a:off x="6502647" y="1766228"/>
            <a:ext cx="5339911" cy="306757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itle Placeholder 1">
            <a:extLst>
              <a:ext uri="{FF2B5EF4-FFF2-40B4-BE49-F238E27FC236}">
                <a16:creationId xmlns:a16="http://schemas.microsoft.com/office/drawing/2014/main" id="{AC77400E-6B73-4F5B-88B9-D378086B1C55}"/>
              </a:ext>
            </a:extLst>
          </p:cNvPr>
          <p:cNvSpPr txBox="1">
            <a:spLocks/>
          </p:cNvSpPr>
          <p:nvPr/>
        </p:nvSpPr>
        <p:spPr>
          <a:xfrm>
            <a:off x="7697508" y="1264532"/>
            <a:ext cx="2852555"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 Parcial</a:t>
            </a:r>
          </a:p>
        </p:txBody>
      </p:sp>
    </p:spTree>
    <p:extLst>
      <p:ext uri="{BB962C8B-B14F-4D97-AF65-F5344CB8AC3E}">
        <p14:creationId xmlns:p14="http://schemas.microsoft.com/office/powerpoint/2010/main" val="3204785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1769965" y="2915678"/>
            <a:ext cx="8652070"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5. Tratamento da Base</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28</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33305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4" y="530337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Nossa série temporal é não estacionária, isto é, não possuem média e variância constante ao longo do tempo, além de apresentar uma tendência de crescimento. Logo, é necessário transformá-la em estacionária. Para isso, tiramos o que chamamos de “nível” da série. Isto é, ao invés de utilizarmos os preços em si, analisaremos as diferenças entre os preços. Essa diferença pode ser absoluta ou em percentual. Escolhemos trabalhar com as diferenças percentuais. </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Transformando a série em estacionária</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graphicFrame>
        <p:nvGraphicFramePr>
          <p:cNvPr id="9" name="Tabela 8">
            <a:extLst>
              <a:ext uri="{FF2B5EF4-FFF2-40B4-BE49-F238E27FC236}">
                <a16:creationId xmlns:a16="http://schemas.microsoft.com/office/drawing/2014/main" id="{05192FD8-C961-4760-A7C2-B95F48BA6C6E}"/>
              </a:ext>
            </a:extLst>
          </p:cNvPr>
          <p:cNvGraphicFramePr>
            <a:graphicFrameLocks noGrp="1"/>
          </p:cNvGraphicFramePr>
          <p:nvPr>
            <p:extLst>
              <p:ext uri="{D42A27DB-BD31-4B8C-83A1-F6EECF244321}">
                <p14:modId xmlns:p14="http://schemas.microsoft.com/office/powerpoint/2010/main" val="55965419"/>
              </p:ext>
            </p:extLst>
          </p:nvPr>
        </p:nvGraphicFramePr>
        <p:xfrm>
          <a:off x="1110375" y="2576682"/>
          <a:ext cx="2605282" cy="1704636"/>
        </p:xfrm>
        <a:graphic>
          <a:graphicData uri="http://schemas.openxmlformats.org/drawingml/2006/table">
            <a:tbl>
              <a:tblPr/>
              <a:tblGrid>
                <a:gridCol w="1302641">
                  <a:extLst>
                    <a:ext uri="{9D8B030D-6E8A-4147-A177-3AD203B41FA5}">
                      <a16:colId xmlns:a16="http://schemas.microsoft.com/office/drawing/2014/main" val="2919379950"/>
                    </a:ext>
                  </a:extLst>
                </a:gridCol>
                <a:gridCol w="1302641">
                  <a:extLst>
                    <a:ext uri="{9D8B030D-6E8A-4147-A177-3AD203B41FA5}">
                      <a16:colId xmlns:a16="http://schemas.microsoft.com/office/drawing/2014/main" val="749207919"/>
                    </a:ext>
                  </a:extLst>
                </a:gridCol>
              </a:tblGrid>
              <a:tr h="284106">
                <a:tc>
                  <a:txBody>
                    <a:bodyPr/>
                    <a:lstStyle/>
                    <a:p>
                      <a:pPr algn="ctr" fontAlgn="ctr"/>
                      <a:r>
                        <a:rPr lang="pt-BR" sz="1200" b="0" i="0" u="none" strike="noStrike">
                          <a:solidFill>
                            <a:srgbClr val="000000"/>
                          </a:solidFill>
                          <a:effectLst/>
                          <a:latin typeface="Arial" panose="020B0604020202020204" pitchFamily="34" charset="0"/>
                        </a:rPr>
                        <a:t>Date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ITUB4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56744"/>
                  </a:ext>
                </a:extLst>
              </a:tr>
              <a:tr h="284106">
                <a:tc>
                  <a:txBody>
                    <a:bodyPr/>
                    <a:lstStyle/>
                    <a:p>
                      <a:pPr algn="ctr" fontAlgn="ctr"/>
                      <a:r>
                        <a:rPr lang="pt-BR" sz="1200" b="0" i="0" u="none" strike="noStrike">
                          <a:solidFill>
                            <a:srgbClr val="000000"/>
                          </a:solidFill>
                          <a:effectLst/>
                          <a:latin typeface="Arial" panose="020B0604020202020204" pitchFamily="34" charset="0"/>
                        </a:rPr>
                        <a:t>04/08/2020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200" b="0" i="0" u="none" strike="noStrike">
                          <a:solidFill>
                            <a:srgbClr val="000000"/>
                          </a:solidFill>
                          <a:effectLst/>
                          <a:latin typeface="Arial" panose="020B0604020202020204" pitchFamily="34" charset="0"/>
                        </a:rPr>
                        <a:t> R$          25,69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88746242"/>
                  </a:ext>
                </a:extLst>
              </a:tr>
              <a:tr h="284106">
                <a:tc>
                  <a:txBody>
                    <a:bodyPr/>
                    <a:lstStyle/>
                    <a:p>
                      <a:pPr algn="ctr" fontAlgn="ctr"/>
                      <a:r>
                        <a:rPr lang="pt-BR" sz="1200" b="0" i="0" u="none" strike="noStrike">
                          <a:solidFill>
                            <a:srgbClr val="000000"/>
                          </a:solidFill>
                          <a:effectLst/>
                          <a:latin typeface="Arial" panose="020B0604020202020204" pitchFamily="34" charset="0"/>
                        </a:rPr>
                        <a:t>05/08/2020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25,67 </a:t>
                      </a:r>
                    </a:p>
                  </a:txBody>
                  <a:tcPr marL="9525" marR="9525" marT="9525" marB="0" anchor="ctr">
                    <a:lnL>
                      <a:noFill/>
                    </a:lnL>
                    <a:lnR>
                      <a:noFill/>
                    </a:lnR>
                    <a:lnT>
                      <a:noFill/>
                    </a:lnT>
                    <a:lnB>
                      <a:noFill/>
                    </a:lnB>
                  </a:tcPr>
                </a:tc>
                <a:extLst>
                  <a:ext uri="{0D108BD9-81ED-4DB2-BD59-A6C34878D82A}">
                    <a16:rowId xmlns:a16="http://schemas.microsoft.com/office/drawing/2014/main" val="1718348408"/>
                  </a:ext>
                </a:extLst>
              </a:tr>
              <a:tr h="284106">
                <a:tc>
                  <a:txBody>
                    <a:bodyPr/>
                    <a:lstStyle/>
                    <a:p>
                      <a:pPr algn="ctr" fontAlgn="ctr"/>
                      <a:r>
                        <a:rPr lang="pt-BR" sz="1200" b="0" i="0" u="none" strike="noStrike">
                          <a:solidFill>
                            <a:srgbClr val="000000"/>
                          </a:solidFill>
                          <a:effectLst/>
                          <a:latin typeface="Arial" panose="020B0604020202020204" pitchFamily="34" charset="0"/>
                        </a:rPr>
                        <a:t>06/08/2020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26,03 </a:t>
                      </a:r>
                    </a:p>
                  </a:txBody>
                  <a:tcPr marL="9525" marR="9525" marT="9525" marB="0" anchor="ctr">
                    <a:lnL>
                      <a:noFill/>
                    </a:lnL>
                    <a:lnR>
                      <a:noFill/>
                    </a:lnR>
                    <a:lnT>
                      <a:noFill/>
                    </a:lnT>
                    <a:lnB>
                      <a:noFill/>
                    </a:lnB>
                  </a:tcPr>
                </a:tc>
                <a:extLst>
                  <a:ext uri="{0D108BD9-81ED-4DB2-BD59-A6C34878D82A}">
                    <a16:rowId xmlns:a16="http://schemas.microsoft.com/office/drawing/2014/main" val="2426674852"/>
                  </a:ext>
                </a:extLst>
              </a:tr>
              <a:tr h="284106">
                <a:tc>
                  <a:txBody>
                    <a:bodyPr/>
                    <a:lstStyle/>
                    <a:p>
                      <a:pPr algn="ctr" fontAlgn="ctr"/>
                      <a:r>
                        <a:rPr lang="pt-BR" sz="1200" b="0" i="0" u="none" strike="noStrike">
                          <a:solidFill>
                            <a:srgbClr val="000000"/>
                          </a:solidFill>
                          <a:effectLst/>
                          <a:latin typeface="Arial" panose="020B0604020202020204" pitchFamily="34" charset="0"/>
                        </a:rPr>
                        <a:t>07/08/2020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25,48 </a:t>
                      </a:r>
                    </a:p>
                  </a:txBody>
                  <a:tcPr marL="9525" marR="9525" marT="9525" marB="0" anchor="ctr">
                    <a:lnL>
                      <a:noFill/>
                    </a:lnL>
                    <a:lnR>
                      <a:noFill/>
                    </a:lnR>
                    <a:lnT>
                      <a:noFill/>
                    </a:lnT>
                    <a:lnB>
                      <a:noFill/>
                    </a:lnB>
                  </a:tcPr>
                </a:tc>
                <a:extLst>
                  <a:ext uri="{0D108BD9-81ED-4DB2-BD59-A6C34878D82A}">
                    <a16:rowId xmlns:a16="http://schemas.microsoft.com/office/drawing/2014/main" val="2296110921"/>
                  </a:ext>
                </a:extLst>
              </a:tr>
              <a:tr h="284106">
                <a:tc>
                  <a:txBody>
                    <a:bodyPr/>
                    <a:lstStyle/>
                    <a:p>
                      <a:pPr algn="ctr" fontAlgn="ctr"/>
                      <a:r>
                        <a:rPr lang="pt-BR" sz="1200" b="0" i="0" u="none" strike="noStrike">
                          <a:solidFill>
                            <a:srgbClr val="000000"/>
                          </a:solidFill>
                          <a:effectLst/>
                          <a:latin typeface="Arial" panose="020B0604020202020204" pitchFamily="34" charset="0"/>
                        </a:rPr>
                        <a:t>10/08/2020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dirty="0">
                          <a:solidFill>
                            <a:srgbClr val="000000"/>
                          </a:solidFill>
                          <a:effectLst/>
                          <a:latin typeface="Arial" panose="020B0604020202020204" pitchFamily="34" charset="0"/>
                        </a:rPr>
                        <a:t> R$          25,81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4767263"/>
                  </a:ext>
                </a:extLst>
              </a:tr>
            </a:tbl>
          </a:graphicData>
        </a:graphic>
      </p:graphicFrame>
      <p:sp>
        <p:nvSpPr>
          <p:cNvPr id="10" name="Title Placeholder 1">
            <a:extLst>
              <a:ext uri="{FF2B5EF4-FFF2-40B4-BE49-F238E27FC236}">
                <a16:creationId xmlns:a16="http://schemas.microsoft.com/office/drawing/2014/main" id="{0EDE8AE7-74EA-4C99-96BE-1D8FF189E425}"/>
              </a:ext>
            </a:extLst>
          </p:cNvPr>
          <p:cNvSpPr txBox="1">
            <a:spLocks/>
          </p:cNvSpPr>
          <p:nvPr/>
        </p:nvSpPr>
        <p:spPr>
          <a:xfrm>
            <a:off x="1188928" y="1620217"/>
            <a:ext cx="2448175"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Não Estacionária</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17" name="Imagem 16">
            <a:extLst>
              <a:ext uri="{FF2B5EF4-FFF2-40B4-BE49-F238E27FC236}">
                <a16:creationId xmlns:a16="http://schemas.microsoft.com/office/drawing/2014/main" id="{CB9DAFEE-703E-4ECD-90F3-D30E27A6032B}"/>
              </a:ext>
            </a:extLst>
          </p:cNvPr>
          <p:cNvPicPr>
            <a:picLocks noChangeAspect="1"/>
          </p:cNvPicPr>
          <p:nvPr/>
        </p:nvPicPr>
        <p:blipFill>
          <a:blip r:embed="rId3"/>
          <a:stretch>
            <a:fillRect/>
          </a:stretch>
        </p:blipFill>
        <p:spPr>
          <a:xfrm>
            <a:off x="5248533" y="2489001"/>
            <a:ext cx="6502964" cy="1987182"/>
          </a:xfrm>
          <a:prstGeom prst="rect">
            <a:avLst/>
          </a:prstGeom>
        </p:spPr>
      </p:pic>
      <p:sp>
        <p:nvSpPr>
          <p:cNvPr id="18" name="Seta: para a Direita 17">
            <a:extLst>
              <a:ext uri="{FF2B5EF4-FFF2-40B4-BE49-F238E27FC236}">
                <a16:creationId xmlns:a16="http://schemas.microsoft.com/office/drawing/2014/main" id="{6281920D-2A41-4E2A-B87F-CD70F9E0C016}"/>
              </a:ext>
            </a:extLst>
          </p:cNvPr>
          <p:cNvSpPr/>
          <p:nvPr/>
        </p:nvSpPr>
        <p:spPr>
          <a:xfrm>
            <a:off x="4267097" y="3138714"/>
            <a:ext cx="765653" cy="580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itle Placeholder 1">
            <a:extLst>
              <a:ext uri="{FF2B5EF4-FFF2-40B4-BE49-F238E27FC236}">
                <a16:creationId xmlns:a16="http://schemas.microsoft.com/office/drawing/2014/main" id="{860EA826-7CFB-4D46-A268-9CA046890457}"/>
              </a:ext>
            </a:extLst>
          </p:cNvPr>
          <p:cNvSpPr txBox="1">
            <a:spLocks/>
          </p:cNvSpPr>
          <p:nvPr/>
        </p:nvSpPr>
        <p:spPr>
          <a:xfrm>
            <a:off x="5627281" y="1749714"/>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Tree>
    <p:extLst>
      <p:ext uri="{BB962C8B-B14F-4D97-AF65-F5344CB8AC3E}">
        <p14:creationId xmlns:p14="http://schemas.microsoft.com/office/powerpoint/2010/main" val="928541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78296" y="419377"/>
            <a:ext cx="1486562"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5" name="Espaço Reservado para Número de Slide 4">
            <a:extLst>
              <a:ext uri="{FF2B5EF4-FFF2-40B4-BE49-F238E27FC236}">
                <a16:creationId xmlns:a16="http://schemas.microsoft.com/office/drawing/2014/main" id="{11B7142F-A82B-4B0C-8575-FC8B28B5C38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6" name="Pentágono 15">
            <a:extLst>
              <a:ext uri="{FF2B5EF4-FFF2-40B4-BE49-F238E27FC236}">
                <a16:creationId xmlns:a16="http://schemas.microsoft.com/office/drawing/2014/main" id="{E3E5F4ED-8D88-4CB0-BBC8-220FBCCA9AB7}"/>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1" name="Retângulo 20">
            <a:extLst>
              <a:ext uri="{FF2B5EF4-FFF2-40B4-BE49-F238E27FC236}">
                <a16:creationId xmlns:a16="http://schemas.microsoft.com/office/drawing/2014/main" id="{4385715C-BE48-4C57-9A25-431432E906E1}"/>
              </a:ext>
            </a:extLst>
          </p:cNvPr>
          <p:cNvSpPr/>
          <p:nvPr/>
        </p:nvSpPr>
        <p:spPr>
          <a:xfrm>
            <a:off x="1964799" y="419377"/>
            <a:ext cx="5166320" cy="3472361"/>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Objetivo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Contextualização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Os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Análise Exploratória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Tratamento da Base</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Tradicional</a:t>
            </a:r>
          </a:p>
          <a:p>
            <a:pPr marL="342900" indent="-342900">
              <a:lnSpc>
                <a:spcPct val="200000"/>
              </a:lnSpc>
              <a:buFont typeface="+mj-lt"/>
              <a:buAutoNum type="arabicPeriod"/>
            </a:pPr>
            <a:r>
              <a:rPr lang="pt-BR" sz="1400" dirty="0">
                <a:solidFill>
                  <a:schemeClr val="bg1">
                    <a:lumMod val="95000"/>
                  </a:schemeClr>
                </a:solidFill>
                <a:latin typeface="Open Sans" panose="020B0604020202020204" charset="0"/>
                <a:ea typeface="Open Sans" panose="020B0604020202020204" charset="0"/>
                <a:cs typeface="Open Sans" panose="020B0604020202020204" charset="0"/>
              </a:rPr>
              <a:t>Modelagem Avançada</a:t>
            </a:r>
          </a:p>
          <a:p>
            <a:pPr marL="342900" indent="-342900">
              <a:lnSpc>
                <a:spcPct val="200000"/>
              </a:lnSpc>
              <a:buFont typeface="+mj-lt"/>
              <a:buAutoNum type="arabicPeriod"/>
            </a:pPr>
            <a:r>
              <a:rPr lang="pt-BR" sz="1400" dirty="0">
                <a:solidFill>
                  <a:schemeClr val="bg1">
                    <a:lumMod val="95000"/>
                  </a:schemeClr>
                </a:solidFill>
                <a:latin typeface="Open Sans" panose="020B0604020202020204" charset="0"/>
                <a:ea typeface="Open Sans" panose="020B0604020202020204" charset="0"/>
                <a:cs typeface="Open Sans" panose="020B0604020202020204" charset="0"/>
              </a:rPr>
              <a:t>Conclusões</a:t>
            </a:r>
          </a:p>
        </p:txBody>
      </p:sp>
      <p:cxnSp>
        <p:nvCxnSpPr>
          <p:cNvPr id="23" name="Conector reto 22">
            <a:extLst>
              <a:ext uri="{FF2B5EF4-FFF2-40B4-BE49-F238E27FC236}">
                <a16:creationId xmlns:a16="http://schemas.microsoft.com/office/drawing/2014/main" id="{CE9E599A-F1E4-4415-8377-1CBB201CECD1}"/>
              </a:ext>
            </a:extLst>
          </p:cNvPr>
          <p:cNvCxnSpPr>
            <a:cxnSpLocks/>
            <a:endCxn id="28" idx="4"/>
          </p:cNvCxnSpPr>
          <p:nvPr/>
        </p:nvCxnSpPr>
        <p:spPr>
          <a:xfrm flipH="1">
            <a:off x="1837714" y="749544"/>
            <a:ext cx="2" cy="3037868"/>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24" name="Elipse 23">
            <a:extLst>
              <a:ext uri="{FF2B5EF4-FFF2-40B4-BE49-F238E27FC236}">
                <a16:creationId xmlns:a16="http://schemas.microsoft.com/office/drawing/2014/main" id="{A7C629B4-0F7A-4097-AEEE-9CD05367D42F}"/>
              </a:ext>
            </a:extLst>
          </p:cNvPr>
          <p:cNvSpPr/>
          <p:nvPr/>
        </p:nvSpPr>
        <p:spPr>
          <a:xfrm>
            <a:off x="1764858" y="64446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5" name="Elipse 24">
            <a:extLst>
              <a:ext uri="{FF2B5EF4-FFF2-40B4-BE49-F238E27FC236}">
                <a16:creationId xmlns:a16="http://schemas.microsoft.com/office/drawing/2014/main" id="{CB734ABD-4047-4680-A7B2-4EE13C7429FC}"/>
              </a:ext>
            </a:extLst>
          </p:cNvPr>
          <p:cNvSpPr/>
          <p:nvPr/>
        </p:nvSpPr>
        <p:spPr>
          <a:xfrm>
            <a:off x="1764858" y="1507356"/>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6" name="Elipse 25">
            <a:extLst>
              <a:ext uri="{FF2B5EF4-FFF2-40B4-BE49-F238E27FC236}">
                <a16:creationId xmlns:a16="http://schemas.microsoft.com/office/drawing/2014/main" id="{4B19B7EB-1955-4705-A0C8-D683FF5F508B}"/>
              </a:ext>
            </a:extLst>
          </p:cNvPr>
          <p:cNvSpPr/>
          <p:nvPr/>
        </p:nvSpPr>
        <p:spPr>
          <a:xfrm>
            <a:off x="1764858" y="194795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7" name="Elipse 26">
            <a:extLst>
              <a:ext uri="{FF2B5EF4-FFF2-40B4-BE49-F238E27FC236}">
                <a16:creationId xmlns:a16="http://schemas.microsoft.com/office/drawing/2014/main" id="{E01AD9CF-72F5-4E38-AF06-66A4B366CFB3}"/>
              </a:ext>
            </a:extLst>
          </p:cNvPr>
          <p:cNvSpPr/>
          <p:nvPr/>
        </p:nvSpPr>
        <p:spPr>
          <a:xfrm>
            <a:off x="1764858" y="235810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28" name="Elipse 27">
            <a:extLst>
              <a:ext uri="{FF2B5EF4-FFF2-40B4-BE49-F238E27FC236}">
                <a16:creationId xmlns:a16="http://schemas.microsoft.com/office/drawing/2014/main" id="{FCD2EF12-E885-4EA8-8BA5-11F839E25B92}"/>
              </a:ext>
            </a:extLst>
          </p:cNvPr>
          <p:cNvSpPr/>
          <p:nvPr/>
        </p:nvSpPr>
        <p:spPr>
          <a:xfrm>
            <a:off x="1764858" y="3641638"/>
            <a:ext cx="145712" cy="145774"/>
          </a:xfrm>
          <a:prstGeom prst="ellipse">
            <a:avLst/>
          </a:prstGeom>
          <a:solidFill>
            <a:schemeClr val="bg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31" name="Elipse 30">
            <a:extLst>
              <a:ext uri="{FF2B5EF4-FFF2-40B4-BE49-F238E27FC236}">
                <a16:creationId xmlns:a16="http://schemas.microsoft.com/office/drawing/2014/main" id="{8879B917-30E4-4024-9845-F143355C0465}"/>
              </a:ext>
            </a:extLst>
          </p:cNvPr>
          <p:cNvSpPr/>
          <p:nvPr/>
        </p:nvSpPr>
        <p:spPr>
          <a:xfrm>
            <a:off x="1764858" y="107005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5" name="Elipse 34">
            <a:extLst>
              <a:ext uri="{FF2B5EF4-FFF2-40B4-BE49-F238E27FC236}">
                <a16:creationId xmlns:a16="http://schemas.microsoft.com/office/drawing/2014/main" id="{BD428BE7-85B5-456B-8D1D-1652324D85E8}"/>
              </a:ext>
            </a:extLst>
          </p:cNvPr>
          <p:cNvSpPr/>
          <p:nvPr/>
        </p:nvSpPr>
        <p:spPr>
          <a:xfrm>
            <a:off x="1764858" y="279954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
        <p:nvSpPr>
          <p:cNvPr id="36" name="Elipse 35">
            <a:extLst>
              <a:ext uri="{FF2B5EF4-FFF2-40B4-BE49-F238E27FC236}">
                <a16:creationId xmlns:a16="http://schemas.microsoft.com/office/drawing/2014/main" id="{CFDCA7A0-98DF-4FBD-9894-4DBB4DBCCA9C}"/>
              </a:ext>
            </a:extLst>
          </p:cNvPr>
          <p:cNvSpPr/>
          <p:nvPr/>
        </p:nvSpPr>
        <p:spPr>
          <a:xfrm>
            <a:off x="1764858" y="3220714"/>
            <a:ext cx="145712" cy="145774"/>
          </a:xfrm>
          <a:prstGeom prst="ellipse">
            <a:avLst/>
          </a:prstGeom>
          <a:solidFill>
            <a:schemeClr val="bg1"/>
          </a:solid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ndParaRPr>
          </a:p>
        </p:txBody>
      </p:sp>
    </p:spTree>
    <p:extLst>
      <p:ext uri="{BB962C8B-B14F-4D97-AF65-F5344CB8AC3E}">
        <p14:creationId xmlns:p14="http://schemas.microsoft.com/office/powerpoint/2010/main" val="1681799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2D16102-6B96-48A6-97B8-E64BE7D28E27}"/>
              </a:ext>
            </a:extLst>
          </p:cNvPr>
          <p:cNvPicPr>
            <a:picLocks noChangeAspect="1"/>
          </p:cNvPicPr>
          <p:nvPr/>
        </p:nvPicPr>
        <p:blipFill>
          <a:blip r:embed="rId2"/>
          <a:stretch>
            <a:fillRect/>
          </a:stretch>
        </p:blipFill>
        <p:spPr>
          <a:xfrm>
            <a:off x="5248532" y="2489001"/>
            <a:ext cx="6502965" cy="1987182"/>
          </a:xfrm>
          <a:prstGeom prst="rect">
            <a:avLst/>
          </a:prstGeom>
        </p:spPr>
      </p:pic>
      <p:graphicFrame>
        <p:nvGraphicFramePr>
          <p:cNvPr id="3" name="Tabela 2">
            <a:extLst>
              <a:ext uri="{FF2B5EF4-FFF2-40B4-BE49-F238E27FC236}">
                <a16:creationId xmlns:a16="http://schemas.microsoft.com/office/drawing/2014/main" id="{58CD22EC-8614-4E47-B310-D018909D2642}"/>
              </a:ext>
            </a:extLst>
          </p:cNvPr>
          <p:cNvGraphicFramePr>
            <a:graphicFrameLocks noGrp="1"/>
          </p:cNvGraphicFramePr>
          <p:nvPr>
            <p:extLst>
              <p:ext uri="{D42A27DB-BD31-4B8C-83A1-F6EECF244321}">
                <p14:modId xmlns:p14="http://schemas.microsoft.com/office/powerpoint/2010/main" val="1598400248"/>
              </p:ext>
            </p:extLst>
          </p:nvPr>
        </p:nvGraphicFramePr>
        <p:xfrm>
          <a:off x="774715" y="2576682"/>
          <a:ext cx="3276600" cy="1704636"/>
        </p:xfrm>
        <a:graphic>
          <a:graphicData uri="http://schemas.openxmlformats.org/drawingml/2006/table">
            <a:tbl>
              <a:tblPr/>
              <a:tblGrid>
                <a:gridCol w="1092200">
                  <a:extLst>
                    <a:ext uri="{9D8B030D-6E8A-4147-A177-3AD203B41FA5}">
                      <a16:colId xmlns:a16="http://schemas.microsoft.com/office/drawing/2014/main" val="3058364092"/>
                    </a:ext>
                  </a:extLst>
                </a:gridCol>
                <a:gridCol w="1092200">
                  <a:extLst>
                    <a:ext uri="{9D8B030D-6E8A-4147-A177-3AD203B41FA5}">
                      <a16:colId xmlns:a16="http://schemas.microsoft.com/office/drawing/2014/main" val="789204973"/>
                    </a:ext>
                  </a:extLst>
                </a:gridCol>
                <a:gridCol w="1092200">
                  <a:extLst>
                    <a:ext uri="{9D8B030D-6E8A-4147-A177-3AD203B41FA5}">
                      <a16:colId xmlns:a16="http://schemas.microsoft.com/office/drawing/2014/main" val="4287361316"/>
                    </a:ext>
                  </a:extLst>
                </a:gridCol>
              </a:tblGrid>
              <a:tr h="284106">
                <a:tc>
                  <a:txBody>
                    <a:bodyPr/>
                    <a:lstStyle/>
                    <a:p>
                      <a:pPr algn="ctr" fontAlgn="ctr"/>
                      <a:r>
                        <a:rPr lang="pt-BR" sz="1200" b="0" i="0" u="none" strike="noStrike">
                          <a:solidFill>
                            <a:srgbClr val="000000"/>
                          </a:solidFill>
                          <a:effectLst/>
                          <a:latin typeface="Arial" panose="020B0604020202020204" pitchFamily="34" charset="0"/>
                        </a:rPr>
                        <a:t>Date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ITUB4</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ITUB4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61226336"/>
                  </a:ext>
                </a:extLst>
              </a:tr>
              <a:tr h="284106">
                <a:tc>
                  <a:txBody>
                    <a:bodyPr/>
                    <a:lstStyle/>
                    <a:p>
                      <a:pPr algn="ctr" fontAlgn="ctr"/>
                      <a:r>
                        <a:rPr lang="pt-BR" sz="1200" b="0" i="0" u="none" strike="noStrike">
                          <a:solidFill>
                            <a:srgbClr val="000000"/>
                          </a:solidFill>
                          <a:effectLst/>
                          <a:latin typeface="Arial" panose="020B0604020202020204" pitchFamily="34" charset="0"/>
                        </a:rPr>
                        <a:t>04/08/2020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200" b="0" i="0" u="none" strike="noStrike">
                          <a:solidFill>
                            <a:srgbClr val="000000"/>
                          </a:solidFill>
                          <a:effectLst/>
                          <a:latin typeface="Arial" panose="020B0604020202020204" pitchFamily="34" charset="0"/>
                        </a:rPr>
                        <a:t> R$          25,69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200" b="0" i="0" u="none" strike="noStrike">
                          <a:solidFill>
                            <a:srgbClr val="000000"/>
                          </a:solidFill>
                          <a:effectLst/>
                          <a:latin typeface="Arial" panose="020B0604020202020204" pitchFamily="34" charset="0"/>
                        </a:rPr>
                        <a:t>-5,83%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2997235526"/>
                  </a:ext>
                </a:extLst>
              </a:tr>
              <a:tr h="284106">
                <a:tc>
                  <a:txBody>
                    <a:bodyPr/>
                    <a:lstStyle/>
                    <a:p>
                      <a:pPr algn="ctr" fontAlgn="ctr"/>
                      <a:r>
                        <a:rPr lang="pt-BR" sz="1200" b="0" i="0" u="none" strike="noStrike">
                          <a:solidFill>
                            <a:srgbClr val="000000"/>
                          </a:solidFill>
                          <a:effectLst/>
                          <a:latin typeface="Arial" panose="020B0604020202020204" pitchFamily="34" charset="0"/>
                        </a:rPr>
                        <a:t>05/08/2020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25,67 </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-0,08%</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4030048160"/>
                  </a:ext>
                </a:extLst>
              </a:tr>
              <a:tr h="284106">
                <a:tc>
                  <a:txBody>
                    <a:bodyPr/>
                    <a:lstStyle/>
                    <a:p>
                      <a:pPr algn="ctr" fontAlgn="ctr"/>
                      <a:r>
                        <a:rPr lang="pt-BR" sz="1200" b="0" i="0" u="none" strike="noStrike">
                          <a:solidFill>
                            <a:srgbClr val="000000"/>
                          </a:solidFill>
                          <a:effectLst/>
                          <a:latin typeface="Arial" panose="020B0604020202020204" pitchFamily="34" charset="0"/>
                        </a:rPr>
                        <a:t>06/08/2020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26,03 </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1,40%</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2618662417"/>
                  </a:ext>
                </a:extLst>
              </a:tr>
              <a:tr h="284106">
                <a:tc>
                  <a:txBody>
                    <a:bodyPr/>
                    <a:lstStyle/>
                    <a:p>
                      <a:pPr algn="ctr" fontAlgn="ctr"/>
                      <a:r>
                        <a:rPr lang="pt-BR" sz="1200" b="0" i="0" u="none" strike="noStrike">
                          <a:solidFill>
                            <a:srgbClr val="000000"/>
                          </a:solidFill>
                          <a:effectLst/>
                          <a:latin typeface="Arial" panose="020B0604020202020204" pitchFamily="34" charset="0"/>
                        </a:rPr>
                        <a:t>07/08/2020</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 R$          25,48 </a:t>
                      </a:r>
                    </a:p>
                  </a:txBody>
                  <a:tcPr marL="9525" marR="9525" marT="9525" marB="0" anchor="ctr">
                    <a:lnL>
                      <a:noFill/>
                    </a:lnL>
                    <a:lnR>
                      <a:noFill/>
                    </a:lnR>
                    <a:lnT>
                      <a:noFill/>
                    </a:lnT>
                    <a:lnB>
                      <a:noFill/>
                    </a:lnB>
                  </a:tcPr>
                </a:tc>
                <a:tc>
                  <a:txBody>
                    <a:bodyPr/>
                    <a:lstStyle/>
                    <a:p>
                      <a:pPr algn="ctr" fontAlgn="ctr"/>
                      <a:r>
                        <a:rPr lang="pt-BR" sz="1200" b="0" i="0" u="none" strike="noStrike">
                          <a:solidFill>
                            <a:srgbClr val="000000"/>
                          </a:solidFill>
                          <a:effectLst/>
                          <a:latin typeface="Arial" panose="020B0604020202020204" pitchFamily="34" charset="0"/>
                        </a:rPr>
                        <a:t>-2,11%</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3039707056"/>
                  </a:ext>
                </a:extLst>
              </a:tr>
              <a:tr h="284106">
                <a:tc>
                  <a:txBody>
                    <a:bodyPr/>
                    <a:lstStyle/>
                    <a:p>
                      <a:pPr algn="ctr" fontAlgn="ctr"/>
                      <a:r>
                        <a:rPr lang="pt-BR" sz="1200" b="0" i="0" u="none" strike="noStrike">
                          <a:solidFill>
                            <a:srgbClr val="000000"/>
                          </a:solidFill>
                          <a:effectLst/>
                          <a:latin typeface="Arial" panose="020B0604020202020204" pitchFamily="34" charset="0"/>
                        </a:rPr>
                        <a:t>10/08/2020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a:solidFill>
                            <a:srgbClr val="000000"/>
                          </a:solidFill>
                          <a:effectLst/>
                          <a:latin typeface="Arial" panose="020B0604020202020204" pitchFamily="34" charset="0"/>
                        </a:rPr>
                        <a:t> R$          25,81 </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200" b="0" i="0" u="none" strike="noStrike" dirty="0">
                          <a:solidFill>
                            <a:srgbClr val="000000"/>
                          </a:solidFill>
                          <a:effectLst/>
                          <a:latin typeface="Arial" panose="020B0604020202020204" pitchFamily="34" charset="0"/>
                        </a:rPr>
                        <a:t>1,30%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70278177"/>
                  </a:ext>
                </a:extLst>
              </a:tr>
            </a:tbl>
          </a:graphicData>
        </a:graphic>
      </p:graphicFrame>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4"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Nota-se que ao utilizar a diferença percentual em relação ao dia anterior (diferenciação de ordem 1), conseguimos transformar nossa série em estacionária. Isso pode ser confirmado pelo teste de Dickey-Fuller, que testa a hipótese da série não ser estacionária: como o p-value ficou abaixo do nível de significância de 5%, podemos rejeitar a hipótese de que a série é não-estacionária e, portanto, afirmar que ela é.</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Transformando a série em estacionária</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0" name="Title Placeholder 1">
            <a:extLst>
              <a:ext uri="{FF2B5EF4-FFF2-40B4-BE49-F238E27FC236}">
                <a16:creationId xmlns:a16="http://schemas.microsoft.com/office/drawing/2014/main" id="{0EDE8AE7-74EA-4C99-96BE-1D8FF189E425}"/>
              </a:ext>
            </a:extLst>
          </p:cNvPr>
          <p:cNvSpPr txBox="1">
            <a:spLocks/>
          </p:cNvSpPr>
          <p:nvPr/>
        </p:nvSpPr>
        <p:spPr>
          <a:xfrm>
            <a:off x="1188928" y="1620217"/>
            <a:ext cx="2448175"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Estacionária</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1" name="Seta: para a Direita 10">
            <a:extLst>
              <a:ext uri="{FF2B5EF4-FFF2-40B4-BE49-F238E27FC236}">
                <a16:creationId xmlns:a16="http://schemas.microsoft.com/office/drawing/2014/main" id="{B2D16C13-38DC-404D-8EBA-08699F637E33}"/>
              </a:ext>
            </a:extLst>
          </p:cNvPr>
          <p:cNvSpPr/>
          <p:nvPr/>
        </p:nvSpPr>
        <p:spPr>
          <a:xfrm>
            <a:off x="4267097" y="3138714"/>
            <a:ext cx="765653" cy="5805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itle Placeholder 1">
            <a:extLst>
              <a:ext uri="{FF2B5EF4-FFF2-40B4-BE49-F238E27FC236}">
                <a16:creationId xmlns:a16="http://schemas.microsoft.com/office/drawing/2014/main" id="{2A1A0105-3119-4602-AD76-2A0F4995D4E6}"/>
              </a:ext>
            </a:extLst>
          </p:cNvPr>
          <p:cNvSpPr txBox="1">
            <a:spLocks/>
          </p:cNvSpPr>
          <p:nvPr/>
        </p:nvSpPr>
        <p:spPr>
          <a:xfrm>
            <a:off x="6582953" y="4671271"/>
            <a:ext cx="3834122" cy="375485"/>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1600" dirty="0">
                <a:solidFill>
                  <a:srgbClr val="434343"/>
                </a:solidFill>
                <a:latin typeface="Open Sans" panose="020B0604020202020204" charset="0"/>
                <a:ea typeface="Open Sans" panose="020B0604020202020204" charset="0"/>
                <a:cs typeface="Open Sans" panose="020B0604020202020204" charset="0"/>
              </a:rPr>
              <a:t>Teste de Dickey-Fuller </a:t>
            </a:r>
            <a:r>
              <a:rPr lang="pt-BR" sz="1600" dirty="0">
                <a:solidFill>
                  <a:srgbClr val="434343"/>
                </a:solidFill>
                <a:latin typeface="Open Sans" panose="020B0604020202020204" charset="0"/>
                <a:ea typeface="Open Sans" panose="020B0604020202020204" charset="0"/>
                <a:cs typeface="Open Sans" panose="020B0604020202020204" charset="0"/>
                <a:sym typeface="Wingdings" panose="05000000000000000000" pitchFamily="2" charset="2"/>
              </a:rPr>
              <a:t> P-Value = 0.0</a:t>
            </a:r>
            <a:endParaRPr lang="pt-BR" sz="1600" dirty="0">
              <a:solidFill>
                <a:srgbClr val="434343"/>
              </a:solidFill>
              <a:latin typeface="Open Sans" panose="020B0604020202020204" charset="0"/>
              <a:ea typeface="Open Sans" panose="020B0604020202020204" charset="0"/>
              <a:cs typeface="Open Sans" panose="020B0604020202020204" charset="0"/>
            </a:endParaRPr>
          </a:p>
        </p:txBody>
      </p:sp>
      <p:sp>
        <p:nvSpPr>
          <p:cNvPr id="18" name="Title Placeholder 1">
            <a:extLst>
              <a:ext uri="{FF2B5EF4-FFF2-40B4-BE49-F238E27FC236}">
                <a16:creationId xmlns:a16="http://schemas.microsoft.com/office/drawing/2014/main" id="{5DDB599A-F4D7-419C-A2E7-E363DCCF2119}"/>
              </a:ext>
            </a:extLst>
          </p:cNvPr>
          <p:cNvSpPr txBox="1">
            <a:spLocks/>
          </p:cNvSpPr>
          <p:nvPr/>
        </p:nvSpPr>
        <p:spPr>
          <a:xfrm>
            <a:off x="5627281" y="1749714"/>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
        <p:nvSpPr>
          <p:cNvPr id="21" name="Title Placeholder 1">
            <a:extLst>
              <a:ext uri="{FF2B5EF4-FFF2-40B4-BE49-F238E27FC236}">
                <a16:creationId xmlns:a16="http://schemas.microsoft.com/office/drawing/2014/main" id="{36ABBAC9-573F-463D-8153-F108AE27BC6B}"/>
              </a:ext>
            </a:extLst>
          </p:cNvPr>
          <p:cNvSpPr txBox="1">
            <a:spLocks/>
          </p:cNvSpPr>
          <p:nvPr/>
        </p:nvSpPr>
        <p:spPr>
          <a:xfrm>
            <a:off x="3109015" y="4386586"/>
            <a:ext cx="788327" cy="375485"/>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1600" dirty="0">
                <a:solidFill>
                  <a:srgbClr val="434343"/>
                </a:solidFill>
                <a:latin typeface="Open Sans" panose="020B0604020202020204" charset="0"/>
                <a:ea typeface="Open Sans" panose="020B0604020202020204" charset="0"/>
                <a:cs typeface="Open Sans" panose="020B0604020202020204" charset="0"/>
              </a:rPr>
              <a:t>(Lag 1)</a:t>
            </a:r>
          </a:p>
        </p:txBody>
      </p:sp>
      <p:sp>
        <p:nvSpPr>
          <p:cNvPr id="27" name="Title Placeholder 1">
            <a:extLst>
              <a:ext uri="{FF2B5EF4-FFF2-40B4-BE49-F238E27FC236}">
                <a16:creationId xmlns:a16="http://schemas.microsoft.com/office/drawing/2014/main" id="{C85EEAF1-BC72-4DFF-84A4-3B0D0A8BD076}"/>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041685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B4895238-E3B8-4CE1-86FD-F62EB698F229}"/>
              </a:ext>
            </a:extLst>
          </p:cNvPr>
          <p:cNvPicPr>
            <a:picLocks noChangeAspect="1"/>
          </p:cNvPicPr>
          <p:nvPr/>
        </p:nvPicPr>
        <p:blipFill>
          <a:blip r:embed="rId2"/>
          <a:stretch>
            <a:fillRect/>
          </a:stretch>
        </p:blipFill>
        <p:spPr>
          <a:xfrm>
            <a:off x="6352625" y="1609416"/>
            <a:ext cx="5554856" cy="3435540"/>
          </a:xfrm>
          <a:prstGeom prst="rect">
            <a:avLst/>
          </a:prstGeom>
        </p:spPr>
      </p:pic>
      <p:pic>
        <p:nvPicPr>
          <p:cNvPr id="3" name="Imagem 2">
            <a:extLst>
              <a:ext uri="{FF2B5EF4-FFF2-40B4-BE49-F238E27FC236}">
                <a16:creationId xmlns:a16="http://schemas.microsoft.com/office/drawing/2014/main" id="{AA71E049-CC64-4C37-A1CC-C38BCA4044B4}"/>
              </a:ext>
            </a:extLst>
          </p:cNvPr>
          <p:cNvPicPr>
            <a:picLocks noChangeAspect="1"/>
          </p:cNvPicPr>
          <p:nvPr/>
        </p:nvPicPr>
        <p:blipFill>
          <a:blip r:embed="rId3"/>
          <a:stretch>
            <a:fillRect/>
          </a:stretch>
        </p:blipFill>
        <p:spPr>
          <a:xfrm>
            <a:off x="467785" y="1577561"/>
            <a:ext cx="5508578" cy="3522134"/>
          </a:xfrm>
          <a:prstGeom prst="rect">
            <a:avLst/>
          </a:prstGeom>
        </p:spPr>
      </p:pic>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8" name="Title Placeholder 1">
            <a:extLst>
              <a:ext uri="{FF2B5EF4-FFF2-40B4-BE49-F238E27FC236}">
                <a16:creationId xmlns:a16="http://schemas.microsoft.com/office/drawing/2014/main" id="{9ABE21B1-3BB8-4BD5-8E35-AF798912095B}"/>
              </a:ext>
            </a:extLst>
          </p:cNvPr>
          <p:cNvSpPr txBox="1">
            <a:spLocks/>
          </p:cNvSpPr>
          <p:nvPr/>
        </p:nvSpPr>
        <p:spPr>
          <a:xfrm>
            <a:off x="3218576" y="990249"/>
            <a:ext cx="5745468" cy="464722"/>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ITUB4</a:t>
            </a:r>
          </a:p>
        </p:txBody>
      </p:sp>
      <p:sp>
        <p:nvSpPr>
          <p:cNvPr id="9" name="Title Placeholder 1">
            <a:extLst>
              <a:ext uri="{FF2B5EF4-FFF2-40B4-BE49-F238E27FC236}">
                <a16:creationId xmlns:a16="http://schemas.microsoft.com/office/drawing/2014/main" id="{CE86E310-D309-4184-A809-9901B54E91BD}"/>
              </a:ext>
            </a:extLst>
          </p:cNvPr>
          <p:cNvSpPr txBox="1">
            <a:spLocks/>
          </p:cNvSpPr>
          <p:nvPr/>
        </p:nvSpPr>
        <p:spPr>
          <a:xfrm>
            <a:off x="2163773" y="1264533"/>
            <a:ext cx="2099164"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a:t>
            </a: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itle Placeholder 1">
            <a:extLst>
              <a:ext uri="{FF2B5EF4-FFF2-40B4-BE49-F238E27FC236}">
                <a16:creationId xmlns:a16="http://schemas.microsoft.com/office/drawing/2014/main" id="{AC77400E-6B73-4F5B-88B9-D378086B1C55}"/>
              </a:ext>
            </a:extLst>
          </p:cNvPr>
          <p:cNvSpPr txBox="1">
            <a:spLocks/>
          </p:cNvSpPr>
          <p:nvPr/>
        </p:nvSpPr>
        <p:spPr>
          <a:xfrm>
            <a:off x="7697508" y="1264532"/>
            <a:ext cx="2852555" cy="464722"/>
          </a:xfrm>
          <a:prstGeom prst="rect">
            <a:avLst/>
          </a:prstGeom>
          <a:solidFill>
            <a:schemeClr val="bg1"/>
          </a:solidFill>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pt-BR" sz="20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Autocorrelação Parcial</a:t>
            </a:r>
          </a:p>
        </p:txBody>
      </p:sp>
      <p:sp>
        <p:nvSpPr>
          <p:cNvPr id="75" name="CaixaDeTexto 74">
            <a:extLst>
              <a:ext uri="{FF2B5EF4-FFF2-40B4-BE49-F238E27FC236}">
                <a16:creationId xmlns:a16="http://schemas.microsoft.com/office/drawing/2014/main" id="{EEEB534F-A884-4965-8ACB-1E4A772B9090}"/>
              </a:ext>
            </a:extLst>
          </p:cNvPr>
          <p:cNvSpPr txBox="1"/>
          <p:nvPr/>
        </p:nvSpPr>
        <p:spPr>
          <a:xfrm>
            <a:off x="6076222" y="174825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77" name="CaixaDeTexto 76">
            <a:extLst>
              <a:ext uri="{FF2B5EF4-FFF2-40B4-BE49-F238E27FC236}">
                <a16:creationId xmlns:a16="http://schemas.microsoft.com/office/drawing/2014/main" id="{882B99A3-DF3B-48B7-AE96-47FF208AB65F}"/>
              </a:ext>
            </a:extLst>
          </p:cNvPr>
          <p:cNvSpPr txBox="1"/>
          <p:nvPr/>
        </p:nvSpPr>
        <p:spPr>
          <a:xfrm>
            <a:off x="6076222" y="227544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79" name="CaixaDeTexto 78">
            <a:extLst>
              <a:ext uri="{FF2B5EF4-FFF2-40B4-BE49-F238E27FC236}">
                <a16:creationId xmlns:a16="http://schemas.microsoft.com/office/drawing/2014/main" id="{AAB79122-9A74-44A1-93A5-840C46871592}"/>
              </a:ext>
            </a:extLst>
          </p:cNvPr>
          <p:cNvSpPr txBox="1"/>
          <p:nvPr/>
        </p:nvSpPr>
        <p:spPr>
          <a:xfrm>
            <a:off x="6076222" y="280264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81" name="CaixaDeTexto 80">
            <a:extLst>
              <a:ext uri="{FF2B5EF4-FFF2-40B4-BE49-F238E27FC236}">
                <a16:creationId xmlns:a16="http://schemas.microsoft.com/office/drawing/2014/main" id="{C14CE735-E27D-4BCE-84D7-0B7F2520ED98}"/>
              </a:ext>
            </a:extLst>
          </p:cNvPr>
          <p:cNvSpPr txBox="1"/>
          <p:nvPr/>
        </p:nvSpPr>
        <p:spPr>
          <a:xfrm>
            <a:off x="6076222" y="332983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83" name="CaixaDeTexto 82">
            <a:extLst>
              <a:ext uri="{FF2B5EF4-FFF2-40B4-BE49-F238E27FC236}">
                <a16:creationId xmlns:a16="http://schemas.microsoft.com/office/drawing/2014/main" id="{C1E1DB07-CD90-4C34-8F1C-44E03695ECC8}"/>
              </a:ext>
            </a:extLst>
          </p:cNvPr>
          <p:cNvSpPr txBox="1"/>
          <p:nvPr/>
        </p:nvSpPr>
        <p:spPr>
          <a:xfrm>
            <a:off x="6076222" y="3857031"/>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85" name="CaixaDeTexto 84">
            <a:extLst>
              <a:ext uri="{FF2B5EF4-FFF2-40B4-BE49-F238E27FC236}">
                <a16:creationId xmlns:a16="http://schemas.microsoft.com/office/drawing/2014/main" id="{570148A6-F98A-4DC7-94F9-58C89F033F8C}"/>
              </a:ext>
            </a:extLst>
          </p:cNvPr>
          <p:cNvSpPr txBox="1"/>
          <p:nvPr/>
        </p:nvSpPr>
        <p:spPr>
          <a:xfrm>
            <a:off x="6076222" y="4384225"/>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38" name="CaixaDeTexto 37">
            <a:extLst>
              <a:ext uri="{FF2B5EF4-FFF2-40B4-BE49-F238E27FC236}">
                <a16:creationId xmlns:a16="http://schemas.microsoft.com/office/drawing/2014/main" id="{3AF77287-EFB2-4386-A26B-03F10F40D049}"/>
              </a:ext>
            </a:extLst>
          </p:cNvPr>
          <p:cNvSpPr txBox="1"/>
          <p:nvPr/>
        </p:nvSpPr>
        <p:spPr>
          <a:xfrm>
            <a:off x="6279591" y="4927209"/>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40" name="CaixaDeTexto 39">
            <a:extLst>
              <a:ext uri="{FF2B5EF4-FFF2-40B4-BE49-F238E27FC236}">
                <a16:creationId xmlns:a16="http://schemas.microsoft.com/office/drawing/2014/main" id="{4F06A682-874D-4271-9618-FC8023840827}"/>
              </a:ext>
            </a:extLst>
          </p:cNvPr>
          <p:cNvSpPr txBox="1"/>
          <p:nvPr/>
        </p:nvSpPr>
        <p:spPr>
          <a:xfrm>
            <a:off x="7115618" y="483470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42" name="CaixaDeTexto 41">
            <a:extLst>
              <a:ext uri="{FF2B5EF4-FFF2-40B4-BE49-F238E27FC236}">
                <a16:creationId xmlns:a16="http://schemas.microsoft.com/office/drawing/2014/main" id="{5FA9487F-2275-4237-8079-C0D097E02E84}"/>
              </a:ext>
            </a:extLst>
          </p:cNvPr>
          <p:cNvSpPr txBox="1"/>
          <p:nvPr/>
        </p:nvSpPr>
        <p:spPr>
          <a:xfrm>
            <a:off x="7785083" y="4826900"/>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44" name="CaixaDeTexto 43">
            <a:extLst>
              <a:ext uri="{FF2B5EF4-FFF2-40B4-BE49-F238E27FC236}">
                <a16:creationId xmlns:a16="http://schemas.microsoft.com/office/drawing/2014/main" id="{799B1716-3128-477A-882A-386A0B8B53D5}"/>
              </a:ext>
            </a:extLst>
          </p:cNvPr>
          <p:cNvSpPr txBox="1"/>
          <p:nvPr/>
        </p:nvSpPr>
        <p:spPr>
          <a:xfrm>
            <a:off x="8471716" y="483470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46" name="CaixaDeTexto 45">
            <a:extLst>
              <a:ext uri="{FF2B5EF4-FFF2-40B4-BE49-F238E27FC236}">
                <a16:creationId xmlns:a16="http://schemas.microsoft.com/office/drawing/2014/main" id="{21D3CC24-5585-41E9-A369-DBC029BA27DB}"/>
              </a:ext>
            </a:extLst>
          </p:cNvPr>
          <p:cNvSpPr txBox="1"/>
          <p:nvPr/>
        </p:nvSpPr>
        <p:spPr>
          <a:xfrm>
            <a:off x="9170209" y="4826900"/>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48" name="CaixaDeTexto 47">
            <a:extLst>
              <a:ext uri="{FF2B5EF4-FFF2-40B4-BE49-F238E27FC236}">
                <a16:creationId xmlns:a16="http://schemas.microsoft.com/office/drawing/2014/main" id="{9A9DB8B5-B777-42F8-8984-0B3FF1A89FB4}"/>
              </a:ext>
            </a:extLst>
          </p:cNvPr>
          <p:cNvSpPr txBox="1"/>
          <p:nvPr/>
        </p:nvSpPr>
        <p:spPr>
          <a:xfrm>
            <a:off x="9844639" y="483470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50" name="CaixaDeTexto 49">
            <a:extLst>
              <a:ext uri="{FF2B5EF4-FFF2-40B4-BE49-F238E27FC236}">
                <a16:creationId xmlns:a16="http://schemas.microsoft.com/office/drawing/2014/main" id="{6FAE4661-8451-4C13-9E01-7CAD2E05A4AB}"/>
              </a:ext>
            </a:extLst>
          </p:cNvPr>
          <p:cNvSpPr txBox="1"/>
          <p:nvPr/>
        </p:nvSpPr>
        <p:spPr>
          <a:xfrm>
            <a:off x="10555335" y="483470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52" name="CaixaDeTexto 51">
            <a:extLst>
              <a:ext uri="{FF2B5EF4-FFF2-40B4-BE49-F238E27FC236}">
                <a16:creationId xmlns:a16="http://schemas.microsoft.com/office/drawing/2014/main" id="{515C05CF-08D7-45DB-B2DC-2D9494BD0AE7}"/>
              </a:ext>
            </a:extLst>
          </p:cNvPr>
          <p:cNvSpPr txBox="1"/>
          <p:nvPr/>
        </p:nvSpPr>
        <p:spPr>
          <a:xfrm>
            <a:off x="11222483" y="4826900"/>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89" name="CaixaDeTexto 88">
            <a:extLst>
              <a:ext uri="{FF2B5EF4-FFF2-40B4-BE49-F238E27FC236}">
                <a16:creationId xmlns:a16="http://schemas.microsoft.com/office/drawing/2014/main" id="{346F8DE3-0E4F-4346-8B34-775D3F68849E}"/>
              </a:ext>
            </a:extLst>
          </p:cNvPr>
          <p:cNvSpPr txBox="1"/>
          <p:nvPr/>
        </p:nvSpPr>
        <p:spPr>
          <a:xfrm>
            <a:off x="236034" y="5409962"/>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Notamos que a autocorrelação na série estacionária é praticamente igual a zero, o que indica que a série (pelo menos na visão diária) é imprevisível, o que classificamos como White Noise (ou Ruído Branco). Por isso, é necessário que na modelagem testemos com diferentes agrupamentos temporais (diário, semanal, mensal, etc.), pois pode ser que desta forma consigamos encontrar algum padrão relevante e previsível.</a:t>
            </a:r>
          </a:p>
        </p:txBody>
      </p:sp>
      <p:sp>
        <p:nvSpPr>
          <p:cNvPr id="73" name="Retângulo 72">
            <a:extLst>
              <a:ext uri="{FF2B5EF4-FFF2-40B4-BE49-F238E27FC236}">
                <a16:creationId xmlns:a16="http://schemas.microsoft.com/office/drawing/2014/main" id="{8CD054F7-1035-4012-BA35-BBE957C72A4D}"/>
              </a:ext>
            </a:extLst>
          </p:cNvPr>
          <p:cNvSpPr/>
          <p:nvPr/>
        </p:nvSpPr>
        <p:spPr>
          <a:xfrm>
            <a:off x="6502647" y="1765324"/>
            <a:ext cx="5339911" cy="306757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aixaDeTexto 55">
            <a:extLst>
              <a:ext uri="{FF2B5EF4-FFF2-40B4-BE49-F238E27FC236}">
                <a16:creationId xmlns:a16="http://schemas.microsoft.com/office/drawing/2014/main" id="{D487E153-807E-4DAC-B2BF-084CFD2A0817}"/>
              </a:ext>
            </a:extLst>
          </p:cNvPr>
          <p:cNvSpPr txBox="1"/>
          <p:nvPr/>
        </p:nvSpPr>
        <p:spPr>
          <a:xfrm>
            <a:off x="182599" y="1779882"/>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60" name="CaixaDeTexto 59">
            <a:extLst>
              <a:ext uri="{FF2B5EF4-FFF2-40B4-BE49-F238E27FC236}">
                <a16:creationId xmlns:a16="http://schemas.microsoft.com/office/drawing/2014/main" id="{1932CD2B-48EE-4EC1-A1C9-CDD28852244D}"/>
              </a:ext>
            </a:extLst>
          </p:cNvPr>
          <p:cNvSpPr txBox="1"/>
          <p:nvPr/>
        </p:nvSpPr>
        <p:spPr>
          <a:xfrm>
            <a:off x="182599" y="2304390"/>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0.8</a:t>
            </a:r>
          </a:p>
        </p:txBody>
      </p:sp>
      <p:sp>
        <p:nvSpPr>
          <p:cNvPr id="62" name="CaixaDeTexto 61">
            <a:extLst>
              <a:ext uri="{FF2B5EF4-FFF2-40B4-BE49-F238E27FC236}">
                <a16:creationId xmlns:a16="http://schemas.microsoft.com/office/drawing/2014/main" id="{8CD53CE0-B32F-4D07-A380-8E58087998F6}"/>
              </a:ext>
            </a:extLst>
          </p:cNvPr>
          <p:cNvSpPr txBox="1"/>
          <p:nvPr/>
        </p:nvSpPr>
        <p:spPr>
          <a:xfrm>
            <a:off x="182599" y="2828898"/>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0.6</a:t>
            </a:r>
          </a:p>
        </p:txBody>
      </p:sp>
      <p:sp>
        <p:nvSpPr>
          <p:cNvPr id="64" name="CaixaDeTexto 63">
            <a:extLst>
              <a:ext uri="{FF2B5EF4-FFF2-40B4-BE49-F238E27FC236}">
                <a16:creationId xmlns:a16="http://schemas.microsoft.com/office/drawing/2014/main" id="{96155B7A-7010-4E1F-B64C-BD80E4D5EB5F}"/>
              </a:ext>
            </a:extLst>
          </p:cNvPr>
          <p:cNvSpPr txBox="1"/>
          <p:nvPr/>
        </p:nvSpPr>
        <p:spPr>
          <a:xfrm>
            <a:off x="182599" y="3353406"/>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0.4</a:t>
            </a:r>
          </a:p>
        </p:txBody>
      </p:sp>
      <p:sp>
        <p:nvSpPr>
          <p:cNvPr id="66" name="CaixaDeTexto 65">
            <a:extLst>
              <a:ext uri="{FF2B5EF4-FFF2-40B4-BE49-F238E27FC236}">
                <a16:creationId xmlns:a16="http://schemas.microsoft.com/office/drawing/2014/main" id="{A3AC2285-95CC-4866-B5F6-461C01D52224}"/>
              </a:ext>
            </a:extLst>
          </p:cNvPr>
          <p:cNvSpPr txBox="1"/>
          <p:nvPr/>
        </p:nvSpPr>
        <p:spPr>
          <a:xfrm>
            <a:off x="182599" y="3877914"/>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0.2</a:t>
            </a:r>
          </a:p>
        </p:txBody>
      </p:sp>
      <p:sp>
        <p:nvSpPr>
          <p:cNvPr id="68" name="CaixaDeTexto 67">
            <a:extLst>
              <a:ext uri="{FF2B5EF4-FFF2-40B4-BE49-F238E27FC236}">
                <a16:creationId xmlns:a16="http://schemas.microsoft.com/office/drawing/2014/main" id="{C2FA11C7-071B-4CD0-8CB6-CC37E1CA9419}"/>
              </a:ext>
            </a:extLst>
          </p:cNvPr>
          <p:cNvSpPr txBox="1"/>
          <p:nvPr/>
        </p:nvSpPr>
        <p:spPr>
          <a:xfrm>
            <a:off x="182599" y="4402422"/>
            <a:ext cx="404573"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0.0</a:t>
            </a:r>
          </a:p>
        </p:txBody>
      </p:sp>
      <p:sp>
        <p:nvSpPr>
          <p:cNvPr id="21" name="CaixaDeTexto 20">
            <a:extLst>
              <a:ext uri="{FF2B5EF4-FFF2-40B4-BE49-F238E27FC236}">
                <a16:creationId xmlns:a16="http://schemas.microsoft.com/office/drawing/2014/main" id="{8EBB24EF-10E9-4B83-AAF7-AFAD83B28E57}"/>
              </a:ext>
            </a:extLst>
          </p:cNvPr>
          <p:cNvSpPr txBox="1"/>
          <p:nvPr/>
        </p:nvSpPr>
        <p:spPr>
          <a:xfrm>
            <a:off x="1204016" y="483051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5</a:t>
            </a:r>
          </a:p>
        </p:txBody>
      </p:sp>
      <p:sp>
        <p:nvSpPr>
          <p:cNvPr id="26" name="CaixaDeTexto 25">
            <a:extLst>
              <a:ext uri="{FF2B5EF4-FFF2-40B4-BE49-F238E27FC236}">
                <a16:creationId xmlns:a16="http://schemas.microsoft.com/office/drawing/2014/main" id="{F574972E-2F7E-4D23-9A4A-0173D2AF36B6}"/>
              </a:ext>
            </a:extLst>
          </p:cNvPr>
          <p:cNvSpPr txBox="1"/>
          <p:nvPr/>
        </p:nvSpPr>
        <p:spPr>
          <a:xfrm>
            <a:off x="1873481" y="4837224"/>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10</a:t>
            </a:r>
          </a:p>
        </p:txBody>
      </p:sp>
      <p:sp>
        <p:nvSpPr>
          <p:cNvPr id="28" name="CaixaDeTexto 27">
            <a:extLst>
              <a:ext uri="{FF2B5EF4-FFF2-40B4-BE49-F238E27FC236}">
                <a16:creationId xmlns:a16="http://schemas.microsoft.com/office/drawing/2014/main" id="{87970B9D-11FC-4479-BAB6-0D522F985FBC}"/>
              </a:ext>
            </a:extLst>
          </p:cNvPr>
          <p:cNvSpPr txBox="1"/>
          <p:nvPr/>
        </p:nvSpPr>
        <p:spPr>
          <a:xfrm>
            <a:off x="2560114" y="483051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15</a:t>
            </a:r>
          </a:p>
        </p:txBody>
      </p:sp>
      <p:sp>
        <p:nvSpPr>
          <p:cNvPr id="30" name="CaixaDeTexto 29">
            <a:extLst>
              <a:ext uri="{FF2B5EF4-FFF2-40B4-BE49-F238E27FC236}">
                <a16:creationId xmlns:a16="http://schemas.microsoft.com/office/drawing/2014/main" id="{BB6972FB-9B94-4512-A0D7-69B5792A0E42}"/>
              </a:ext>
            </a:extLst>
          </p:cNvPr>
          <p:cNvSpPr txBox="1"/>
          <p:nvPr/>
        </p:nvSpPr>
        <p:spPr>
          <a:xfrm>
            <a:off x="3258607" y="4837224"/>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20</a:t>
            </a:r>
          </a:p>
        </p:txBody>
      </p:sp>
      <p:sp>
        <p:nvSpPr>
          <p:cNvPr id="32" name="CaixaDeTexto 31">
            <a:extLst>
              <a:ext uri="{FF2B5EF4-FFF2-40B4-BE49-F238E27FC236}">
                <a16:creationId xmlns:a16="http://schemas.microsoft.com/office/drawing/2014/main" id="{3131F39C-68F7-4FC1-A5C3-1048259C84B7}"/>
              </a:ext>
            </a:extLst>
          </p:cNvPr>
          <p:cNvSpPr txBox="1"/>
          <p:nvPr/>
        </p:nvSpPr>
        <p:spPr>
          <a:xfrm>
            <a:off x="3933037" y="483051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25</a:t>
            </a:r>
          </a:p>
        </p:txBody>
      </p:sp>
      <p:sp>
        <p:nvSpPr>
          <p:cNvPr id="34" name="CaixaDeTexto 33">
            <a:extLst>
              <a:ext uri="{FF2B5EF4-FFF2-40B4-BE49-F238E27FC236}">
                <a16:creationId xmlns:a16="http://schemas.microsoft.com/office/drawing/2014/main" id="{2C68DEFE-A7A2-44A8-8B8B-5647120DA3A3}"/>
              </a:ext>
            </a:extLst>
          </p:cNvPr>
          <p:cNvSpPr txBox="1"/>
          <p:nvPr/>
        </p:nvSpPr>
        <p:spPr>
          <a:xfrm>
            <a:off x="4643733" y="4830516"/>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30</a:t>
            </a:r>
          </a:p>
        </p:txBody>
      </p:sp>
      <p:sp>
        <p:nvSpPr>
          <p:cNvPr id="36" name="CaixaDeTexto 35">
            <a:extLst>
              <a:ext uri="{FF2B5EF4-FFF2-40B4-BE49-F238E27FC236}">
                <a16:creationId xmlns:a16="http://schemas.microsoft.com/office/drawing/2014/main" id="{91840F52-5080-4C41-B468-09CEC377F31B}"/>
              </a:ext>
            </a:extLst>
          </p:cNvPr>
          <p:cNvSpPr txBox="1"/>
          <p:nvPr/>
        </p:nvSpPr>
        <p:spPr>
          <a:xfrm>
            <a:off x="5310881" y="4837224"/>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35</a:t>
            </a:r>
          </a:p>
        </p:txBody>
      </p:sp>
      <p:sp>
        <p:nvSpPr>
          <p:cNvPr id="11" name="CaixaDeTexto 10">
            <a:extLst>
              <a:ext uri="{FF2B5EF4-FFF2-40B4-BE49-F238E27FC236}">
                <a16:creationId xmlns:a16="http://schemas.microsoft.com/office/drawing/2014/main" id="{7E8E11BA-65D3-4AF7-8858-392823F0EB59}"/>
              </a:ext>
            </a:extLst>
          </p:cNvPr>
          <p:cNvSpPr txBox="1"/>
          <p:nvPr/>
        </p:nvSpPr>
        <p:spPr>
          <a:xfrm>
            <a:off x="527650" y="4835935"/>
            <a:ext cx="609600" cy="276999"/>
          </a:xfrm>
          <a:prstGeom prst="rect">
            <a:avLst/>
          </a:prstGeom>
          <a:solidFill>
            <a:schemeClr val="bg1"/>
          </a:solidFill>
        </p:spPr>
        <p:txBody>
          <a:bodyPr wrap="square" rtlCol="0">
            <a:spAutoFit/>
          </a:bodyPr>
          <a:lstStyle/>
          <a:p>
            <a:pPr algn="ctr"/>
            <a:r>
              <a:rPr lang="pt-BR" sz="1200" dirty="0">
                <a:solidFill>
                  <a:schemeClr val="tx1">
                    <a:lumMod val="65000"/>
                    <a:lumOff val="35000"/>
                  </a:schemeClr>
                </a:solidFill>
              </a:rPr>
              <a:t>0</a:t>
            </a:r>
          </a:p>
        </p:txBody>
      </p:sp>
      <p:sp>
        <p:nvSpPr>
          <p:cNvPr id="54" name="Retângulo 53">
            <a:extLst>
              <a:ext uri="{FF2B5EF4-FFF2-40B4-BE49-F238E27FC236}">
                <a16:creationId xmlns:a16="http://schemas.microsoft.com/office/drawing/2014/main" id="{DD94BC66-C3C2-4A4C-9A2A-148185C0C391}"/>
              </a:ext>
            </a:extLst>
          </p:cNvPr>
          <p:cNvSpPr/>
          <p:nvPr/>
        </p:nvSpPr>
        <p:spPr>
          <a:xfrm>
            <a:off x="595084" y="1771458"/>
            <a:ext cx="5339911" cy="3063248"/>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itle Placeholder 1">
            <a:extLst>
              <a:ext uri="{FF2B5EF4-FFF2-40B4-BE49-F238E27FC236}">
                <a16:creationId xmlns:a16="http://schemas.microsoft.com/office/drawing/2014/main" id="{EE4EB4B1-4426-4268-9EE5-565D4473E477}"/>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472417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3"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As ações BBAS3 e ITUB4 possuem valores desde 2005. BBDC4, a partir de 2008. E SANB11, a partir do final de 2009. Portanto, vamos considerar de 2010 para frente. Assim, teremos um bom período para analisar e não consideramos dados muitos antigos, que tendem a ter pouca influência sobre os dados mais recentes. Desta forma, saímos de um shape de (3878, 4) para (2629, 4).</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Definição do Período</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graphicFrame>
        <p:nvGraphicFramePr>
          <p:cNvPr id="8" name="Tabela 7">
            <a:extLst>
              <a:ext uri="{FF2B5EF4-FFF2-40B4-BE49-F238E27FC236}">
                <a16:creationId xmlns:a16="http://schemas.microsoft.com/office/drawing/2014/main" id="{0E89984A-C97F-4C7A-A726-8F5D2E300589}"/>
              </a:ext>
            </a:extLst>
          </p:cNvPr>
          <p:cNvGraphicFramePr>
            <a:graphicFrameLocks noGrp="1"/>
          </p:cNvGraphicFramePr>
          <p:nvPr>
            <p:extLst>
              <p:ext uri="{D42A27DB-BD31-4B8C-83A1-F6EECF244321}">
                <p14:modId xmlns:p14="http://schemas.microsoft.com/office/powerpoint/2010/main" val="4126403998"/>
              </p:ext>
            </p:extLst>
          </p:nvPr>
        </p:nvGraphicFramePr>
        <p:xfrm>
          <a:off x="3492449" y="1853729"/>
          <a:ext cx="5197719" cy="2184595"/>
        </p:xfrm>
        <a:graphic>
          <a:graphicData uri="http://schemas.openxmlformats.org/drawingml/2006/table">
            <a:tbl>
              <a:tblPr/>
              <a:tblGrid>
                <a:gridCol w="1732573">
                  <a:extLst>
                    <a:ext uri="{9D8B030D-6E8A-4147-A177-3AD203B41FA5}">
                      <a16:colId xmlns:a16="http://schemas.microsoft.com/office/drawing/2014/main" val="910613763"/>
                    </a:ext>
                  </a:extLst>
                </a:gridCol>
                <a:gridCol w="1732573">
                  <a:extLst>
                    <a:ext uri="{9D8B030D-6E8A-4147-A177-3AD203B41FA5}">
                      <a16:colId xmlns:a16="http://schemas.microsoft.com/office/drawing/2014/main" val="1526530759"/>
                    </a:ext>
                  </a:extLst>
                </a:gridCol>
                <a:gridCol w="1732573">
                  <a:extLst>
                    <a:ext uri="{9D8B030D-6E8A-4147-A177-3AD203B41FA5}">
                      <a16:colId xmlns:a16="http://schemas.microsoft.com/office/drawing/2014/main" val="558259377"/>
                    </a:ext>
                  </a:extLst>
                </a:gridCol>
              </a:tblGrid>
              <a:tr h="436919">
                <a:tc>
                  <a:txBody>
                    <a:bodyPr/>
                    <a:lstStyle/>
                    <a:p>
                      <a:pPr algn="l" fontAlgn="ctr"/>
                      <a:r>
                        <a:rPr lang="pt-BR" sz="1600" b="0" i="0" u="none" strike="noStrike" dirty="0">
                          <a:solidFill>
                            <a:srgbClr val="000000"/>
                          </a:solidFill>
                          <a:effectLst/>
                          <a:latin typeface="Arial" panose="020B0604020202020204" pitchFamily="34" charset="0"/>
                        </a:rPr>
                        <a:t>Ticker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Data Início</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a:solidFill>
                            <a:srgbClr val="000000"/>
                          </a:solidFill>
                          <a:effectLst/>
                          <a:latin typeface="Arial" panose="020B0604020202020204" pitchFamily="34" charset="0"/>
                        </a:rPr>
                        <a:t>Data Fim</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447689"/>
                  </a:ext>
                </a:extLst>
              </a:tr>
              <a:tr h="436919">
                <a:tc>
                  <a:txBody>
                    <a:bodyPr/>
                    <a:lstStyle/>
                    <a:p>
                      <a:pPr algn="l" fontAlgn="ctr"/>
                      <a:r>
                        <a:rPr lang="pt-BR" sz="1600" b="0" i="0" u="none" strike="noStrike">
                          <a:solidFill>
                            <a:srgbClr val="000000"/>
                          </a:solidFill>
                          <a:effectLst/>
                          <a:latin typeface="Arial" panose="020B0604020202020204" pitchFamily="34" charset="0"/>
                        </a:rPr>
                        <a:t>BBAS3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600" b="0" i="0" u="none" strike="noStrike">
                          <a:solidFill>
                            <a:srgbClr val="000000"/>
                          </a:solidFill>
                          <a:effectLst/>
                          <a:latin typeface="Arial" panose="020B0604020202020204" pitchFamily="34" charset="0"/>
                        </a:rPr>
                        <a:t>03/01/2005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600" b="0" i="0" u="none" strike="noStrike" dirty="0">
                          <a:solidFill>
                            <a:srgbClr val="000000"/>
                          </a:solidFill>
                          <a:effectLst/>
                          <a:latin typeface="Arial" panose="020B0604020202020204" pitchFamily="34" charset="0"/>
                        </a:rPr>
                        <a:t>10/08/2020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209500"/>
                  </a:ext>
                </a:extLst>
              </a:tr>
              <a:tr h="436919">
                <a:tc>
                  <a:txBody>
                    <a:bodyPr/>
                    <a:lstStyle/>
                    <a:p>
                      <a:pPr algn="l" fontAlgn="ctr"/>
                      <a:r>
                        <a:rPr lang="pt-BR" sz="1600" b="0" i="0" u="none" strike="noStrike">
                          <a:solidFill>
                            <a:srgbClr val="000000"/>
                          </a:solidFill>
                          <a:effectLst/>
                          <a:latin typeface="Arial" panose="020B0604020202020204" pitchFamily="34" charset="0"/>
                        </a:rPr>
                        <a:t>BBDC4</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02/01/2008</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10/08/2020</a:t>
                      </a:r>
                    </a:p>
                  </a:txBody>
                  <a:tcPr marL="9525" marR="9525" marT="9525" marB="0" anchor="ctr">
                    <a:lnL>
                      <a:noFill/>
                    </a:lnL>
                    <a:lnR>
                      <a:noFill/>
                    </a:lnR>
                    <a:lnT>
                      <a:noFill/>
                    </a:lnT>
                    <a:lnB>
                      <a:noFill/>
                    </a:lnB>
                  </a:tcPr>
                </a:tc>
                <a:extLst>
                  <a:ext uri="{0D108BD9-81ED-4DB2-BD59-A6C34878D82A}">
                    <a16:rowId xmlns:a16="http://schemas.microsoft.com/office/drawing/2014/main" val="573134054"/>
                  </a:ext>
                </a:extLst>
              </a:tr>
              <a:tr h="436919">
                <a:tc>
                  <a:txBody>
                    <a:bodyPr/>
                    <a:lstStyle/>
                    <a:p>
                      <a:pPr algn="l" fontAlgn="ctr"/>
                      <a:r>
                        <a:rPr lang="pt-BR" sz="1600" b="0" i="0" u="none" strike="noStrike">
                          <a:solidFill>
                            <a:srgbClr val="000000"/>
                          </a:solidFill>
                          <a:effectLst/>
                          <a:latin typeface="Arial" panose="020B0604020202020204" pitchFamily="34" charset="0"/>
                        </a:rPr>
                        <a:t>ITUB4</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03/01/2005</a:t>
                      </a:r>
                    </a:p>
                  </a:txBody>
                  <a:tcPr marL="9525" marR="9525" marT="9525" marB="0" anchor="ctr">
                    <a:lnL>
                      <a:noFill/>
                    </a:lnL>
                    <a:lnR>
                      <a:noFill/>
                    </a:lnR>
                    <a:lnT>
                      <a:noFill/>
                    </a:lnT>
                    <a:lnB>
                      <a:noFill/>
                    </a:lnB>
                  </a:tcPr>
                </a:tc>
                <a:tc>
                  <a:txBody>
                    <a:bodyPr/>
                    <a:lstStyle/>
                    <a:p>
                      <a:pPr algn="ctr" fontAlgn="ctr"/>
                      <a:r>
                        <a:rPr lang="pt-BR" sz="1600" b="0" i="0" u="none" strike="noStrike" dirty="0">
                          <a:solidFill>
                            <a:srgbClr val="000000"/>
                          </a:solidFill>
                          <a:effectLst/>
                          <a:latin typeface="Arial" panose="020B0604020202020204" pitchFamily="34" charset="0"/>
                        </a:rPr>
                        <a:t>10/08/2020</a:t>
                      </a:r>
                    </a:p>
                  </a:txBody>
                  <a:tcPr marL="9525" marR="9525" marT="9525" marB="0" anchor="ctr">
                    <a:lnL>
                      <a:noFill/>
                    </a:lnL>
                    <a:lnR>
                      <a:noFill/>
                    </a:lnR>
                    <a:lnT>
                      <a:noFill/>
                    </a:lnT>
                    <a:lnB>
                      <a:noFill/>
                    </a:lnB>
                  </a:tcPr>
                </a:tc>
                <a:extLst>
                  <a:ext uri="{0D108BD9-81ED-4DB2-BD59-A6C34878D82A}">
                    <a16:rowId xmlns:a16="http://schemas.microsoft.com/office/drawing/2014/main" val="2754947764"/>
                  </a:ext>
                </a:extLst>
              </a:tr>
              <a:tr h="436919">
                <a:tc>
                  <a:txBody>
                    <a:bodyPr/>
                    <a:lstStyle/>
                    <a:p>
                      <a:pPr algn="l" fontAlgn="ctr"/>
                      <a:r>
                        <a:rPr lang="pt-BR" sz="1600" b="0" i="0" u="none" strike="noStrike">
                          <a:solidFill>
                            <a:srgbClr val="000000"/>
                          </a:solidFill>
                          <a:effectLst/>
                          <a:latin typeface="Arial" panose="020B0604020202020204" pitchFamily="34" charset="0"/>
                        </a:rPr>
                        <a:t>SANB11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a:solidFill>
                            <a:srgbClr val="000000"/>
                          </a:solidFill>
                          <a:effectLst/>
                          <a:latin typeface="Arial" panose="020B0604020202020204" pitchFamily="34" charset="0"/>
                        </a:rPr>
                        <a:t>07/10/2009</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10/08/2020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7384986"/>
                  </a:ext>
                </a:extLst>
              </a:tr>
            </a:tbl>
          </a:graphicData>
        </a:graphic>
      </p:graphicFrame>
      <p:sp>
        <p:nvSpPr>
          <p:cNvPr id="9" name="Title Placeholder 1">
            <a:extLst>
              <a:ext uri="{FF2B5EF4-FFF2-40B4-BE49-F238E27FC236}">
                <a16:creationId xmlns:a16="http://schemas.microsoft.com/office/drawing/2014/main" id="{B96D3272-F3BE-4FF8-8665-BE9A64A5FA80}"/>
              </a:ext>
            </a:extLst>
          </p:cNvPr>
          <p:cNvSpPr txBox="1">
            <a:spLocks/>
          </p:cNvSpPr>
          <p:nvPr/>
        </p:nvSpPr>
        <p:spPr>
          <a:xfrm>
            <a:off x="3218575" y="4263233"/>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Período definido: a partir de 2010</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1" name="Title Placeholder 1">
            <a:extLst>
              <a:ext uri="{FF2B5EF4-FFF2-40B4-BE49-F238E27FC236}">
                <a16:creationId xmlns:a16="http://schemas.microsoft.com/office/drawing/2014/main" id="{A2767686-EF8D-4374-812D-3D51006ACDE6}"/>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11792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ela 8">
            <a:extLst>
              <a:ext uri="{FF2B5EF4-FFF2-40B4-BE49-F238E27FC236}">
                <a16:creationId xmlns:a16="http://schemas.microsoft.com/office/drawing/2014/main" id="{1D5BF349-8F7A-4B48-BFD1-9AE791862AE5}"/>
              </a:ext>
            </a:extLst>
          </p:cNvPr>
          <p:cNvGraphicFramePr>
            <a:graphicFrameLocks noGrp="1"/>
          </p:cNvGraphicFramePr>
          <p:nvPr>
            <p:extLst>
              <p:ext uri="{D42A27DB-BD31-4B8C-83A1-F6EECF244321}">
                <p14:modId xmlns:p14="http://schemas.microsoft.com/office/powerpoint/2010/main" val="1581934969"/>
              </p:ext>
            </p:extLst>
          </p:nvPr>
        </p:nvGraphicFramePr>
        <p:xfrm>
          <a:off x="3496418" y="1846789"/>
          <a:ext cx="5214702" cy="2191535"/>
        </p:xfrm>
        <a:graphic>
          <a:graphicData uri="http://schemas.openxmlformats.org/drawingml/2006/table">
            <a:tbl>
              <a:tblPr/>
              <a:tblGrid>
                <a:gridCol w="1738234">
                  <a:extLst>
                    <a:ext uri="{9D8B030D-6E8A-4147-A177-3AD203B41FA5}">
                      <a16:colId xmlns:a16="http://schemas.microsoft.com/office/drawing/2014/main" val="4214000459"/>
                    </a:ext>
                  </a:extLst>
                </a:gridCol>
                <a:gridCol w="1738234">
                  <a:extLst>
                    <a:ext uri="{9D8B030D-6E8A-4147-A177-3AD203B41FA5}">
                      <a16:colId xmlns:a16="http://schemas.microsoft.com/office/drawing/2014/main" val="1420547786"/>
                    </a:ext>
                  </a:extLst>
                </a:gridCol>
                <a:gridCol w="1738234">
                  <a:extLst>
                    <a:ext uri="{9D8B030D-6E8A-4147-A177-3AD203B41FA5}">
                      <a16:colId xmlns:a16="http://schemas.microsoft.com/office/drawing/2014/main" val="2009064703"/>
                    </a:ext>
                  </a:extLst>
                </a:gridCol>
              </a:tblGrid>
              <a:tr h="438307">
                <a:tc>
                  <a:txBody>
                    <a:bodyPr/>
                    <a:lstStyle/>
                    <a:p>
                      <a:pPr algn="l" fontAlgn="ctr"/>
                      <a:r>
                        <a:rPr lang="pt-BR" sz="1600" b="0" i="0" u="none" strike="noStrike" dirty="0">
                          <a:solidFill>
                            <a:srgbClr val="000000"/>
                          </a:solidFill>
                          <a:effectLst/>
                          <a:latin typeface="Arial" panose="020B0604020202020204" pitchFamily="34" charset="0"/>
                        </a:rPr>
                        <a:t>Ticker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Qtd. Nulos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a:solidFill>
                            <a:srgbClr val="000000"/>
                          </a:solidFill>
                          <a:effectLst/>
                          <a:latin typeface="Arial" panose="020B0604020202020204" pitchFamily="34" charset="0"/>
                        </a:rPr>
                        <a:t>Perc. Nulos</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886042"/>
                  </a:ext>
                </a:extLst>
              </a:tr>
              <a:tr h="438307">
                <a:tc>
                  <a:txBody>
                    <a:bodyPr/>
                    <a:lstStyle/>
                    <a:p>
                      <a:pPr algn="l" fontAlgn="ctr"/>
                      <a:r>
                        <a:rPr lang="pt-BR" sz="1600" b="0" i="0" u="none" strike="noStrike">
                          <a:solidFill>
                            <a:srgbClr val="000000"/>
                          </a:solidFill>
                          <a:effectLst/>
                          <a:latin typeface="Arial" panose="020B0604020202020204" pitchFamily="34" charset="0"/>
                        </a:rPr>
                        <a:t>BBAS3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600" b="0" i="0" u="none" strike="noStrike">
                          <a:solidFill>
                            <a:srgbClr val="000000"/>
                          </a:solidFill>
                          <a:effectLst/>
                          <a:latin typeface="Arial" panose="020B0604020202020204" pitchFamily="34" charset="0"/>
                        </a:rPr>
                        <a:t>13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600" b="0" i="0" u="none" strike="noStrike">
                          <a:solidFill>
                            <a:srgbClr val="000000"/>
                          </a:solidFill>
                          <a:effectLst/>
                          <a:latin typeface="Arial" panose="020B0604020202020204" pitchFamily="34" charset="0"/>
                        </a:rPr>
                        <a:t>0,49%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08801227"/>
                  </a:ext>
                </a:extLst>
              </a:tr>
              <a:tr h="438307">
                <a:tc>
                  <a:txBody>
                    <a:bodyPr/>
                    <a:lstStyle/>
                    <a:p>
                      <a:pPr algn="l" fontAlgn="ctr"/>
                      <a:r>
                        <a:rPr lang="pt-BR" sz="1600" b="0" i="0" u="none" strike="noStrike" dirty="0">
                          <a:solidFill>
                            <a:srgbClr val="000000"/>
                          </a:solidFill>
                          <a:effectLst/>
                          <a:latin typeface="Arial" panose="020B0604020202020204" pitchFamily="34" charset="0"/>
                        </a:rPr>
                        <a:t>BBDC4</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33</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1,26%</a:t>
                      </a:r>
                    </a:p>
                  </a:txBody>
                  <a:tcPr marL="9525" marR="9525" marT="9525" marB="0" anchor="ctr">
                    <a:lnL>
                      <a:noFill/>
                    </a:lnL>
                    <a:lnR>
                      <a:noFill/>
                    </a:lnR>
                    <a:lnT>
                      <a:noFill/>
                    </a:lnT>
                    <a:lnB>
                      <a:noFill/>
                    </a:lnB>
                  </a:tcPr>
                </a:tc>
                <a:extLst>
                  <a:ext uri="{0D108BD9-81ED-4DB2-BD59-A6C34878D82A}">
                    <a16:rowId xmlns:a16="http://schemas.microsoft.com/office/drawing/2014/main" val="4053662596"/>
                  </a:ext>
                </a:extLst>
              </a:tr>
              <a:tr h="438307">
                <a:tc>
                  <a:txBody>
                    <a:bodyPr/>
                    <a:lstStyle/>
                    <a:p>
                      <a:pPr algn="l" fontAlgn="ctr"/>
                      <a:r>
                        <a:rPr lang="pt-BR" sz="1600" b="0" i="0" u="none" strike="noStrike">
                          <a:solidFill>
                            <a:srgbClr val="000000"/>
                          </a:solidFill>
                          <a:effectLst/>
                          <a:latin typeface="Arial" panose="020B0604020202020204" pitchFamily="34" charset="0"/>
                        </a:rPr>
                        <a:t>ITUB4</a:t>
                      </a:r>
                    </a:p>
                  </a:txBody>
                  <a:tcPr marL="9525" marR="9525" marT="9525" marB="0" anchor="ctr">
                    <a:lnL>
                      <a:noFill/>
                    </a:lnL>
                    <a:lnR>
                      <a:noFill/>
                    </a:lnR>
                    <a:lnT>
                      <a:noFill/>
                    </a:lnT>
                    <a:lnB>
                      <a:noFill/>
                    </a:lnB>
                  </a:tcPr>
                </a:tc>
                <a:tc>
                  <a:txBody>
                    <a:bodyPr/>
                    <a:lstStyle/>
                    <a:p>
                      <a:pPr algn="ctr" fontAlgn="ctr"/>
                      <a:r>
                        <a:rPr lang="pt-BR" sz="1600" b="0" i="0" u="none" strike="noStrike" dirty="0">
                          <a:solidFill>
                            <a:srgbClr val="000000"/>
                          </a:solidFill>
                          <a:effectLst/>
                          <a:latin typeface="Arial" panose="020B0604020202020204" pitchFamily="34" charset="0"/>
                        </a:rPr>
                        <a:t>12</a:t>
                      </a:r>
                    </a:p>
                  </a:txBody>
                  <a:tcPr marL="9525" marR="9525" marT="9525" marB="0" anchor="ctr">
                    <a:lnL>
                      <a:noFill/>
                    </a:lnL>
                    <a:lnR>
                      <a:noFill/>
                    </a:lnR>
                    <a:lnT>
                      <a:noFill/>
                    </a:lnT>
                    <a:lnB>
                      <a:noFill/>
                    </a:lnB>
                  </a:tcPr>
                </a:tc>
                <a:tc>
                  <a:txBody>
                    <a:bodyPr/>
                    <a:lstStyle/>
                    <a:p>
                      <a:pPr algn="ctr" fontAlgn="ctr"/>
                      <a:r>
                        <a:rPr lang="pt-BR" sz="1600" b="0" i="0" u="none" strike="noStrike">
                          <a:solidFill>
                            <a:srgbClr val="000000"/>
                          </a:solidFill>
                          <a:effectLst/>
                          <a:latin typeface="Arial" panose="020B0604020202020204" pitchFamily="34" charset="0"/>
                        </a:rPr>
                        <a:t>0,45%</a:t>
                      </a:r>
                    </a:p>
                  </a:txBody>
                  <a:tcPr marL="9525" marR="9525" marT="9525" marB="0" anchor="ctr">
                    <a:lnL>
                      <a:noFill/>
                    </a:lnL>
                    <a:lnR>
                      <a:noFill/>
                    </a:lnR>
                    <a:lnT>
                      <a:noFill/>
                    </a:lnT>
                    <a:lnB>
                      <a:noFill/>
                    </a:lnB>
                  </a:tcPr>
                </a:tc>
                <a:extLst>
                  <a:ext uri="{0D108BD9-81ED-4DB2-BD59-A6C34878D82A}">
                    <a16:rowId xmlns:a16="http://schemas.microsoft.com/office/drawing/2014/main" val="2103456584"/>
                  </a:ext>
                </a:extLst>
              </a:tr>
              <a:tr h="438307">
                <a:tc>
                  <a:txBody>
                    <a:bodyPr/>
                    <a:lstStyle/>
                    <a:p>
                      <a:pPr algn="l" fontAlgn="ctr"/>
                      <a:r>
                        <a:rPr lang="pt-BR" sz="1600" b="0" i="0" u="none" strike="noStrike">
                          <a:solidFill>
                            <a:srgbClr val="000000"/>
                          </a:solidFill>
                          <a:effectLst/>
                          <a:latin typeface="Arial" panose="020B0604020202020204" pitchFamily="34" charset="0"/>
                        </a:rPr>
                        <a:t>SANB11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11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600" b="0" i="0" u="none" strike="noStrike" dirty="0">
                          <a:solidFill>
                            <a:srgbClr val="000000"/>
                          </a:solidFill>
                          <a:effectLst/>
                          <a:latin typeface="Arial" panose="020B0604020202020204" pitchFamily="34" charset="0"/>
                        </a:rPr>
                        <a:t>0,42%</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2232665"/>
                  </a:ext>
                </a:extLst>
              </a:tr>
            </a:tbl>
          </a:graphicData>
        </a:graphic>
      </p:graphicFrame>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4" y="5307986"/>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Há algumas maneiras de se fazer tratamento de missings em séries temporais. Pode-se, por exemplo, utilizar o valor do momento anterior ou posterior. Porém, na maioria dos casos, esses métodos não são recomendados, principalmente quando há uma tendência clara na série temporal. Nos gráficos das ações, nota-se um comportamento tendencioso ao longo do tempo e, por isso, o método mais indicado para tratamento de missings é a interpolação linear.</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Tratamento de Missings</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6" name="Title Placeholder 1">
            <a:extLst>
              <a:ext uri="{FF2B5EF4-FFF2-40B4-BE49-F238E27FC236}">
                <a16:creationId xmlns:a16="http://schemas.microsoft.com/office/drawing/2014/main" id="{4A9108D1-6C68-4003-848A-26751E70F0B1}"/>
              </a:ext>
            </a:extLst>
          </p:cNvPr>
          <p:cNvSpPr txBox="1">
            <a:spLocks/>
          </p:cNvSpPr>
          <p:nvPr/>
        </p:nvSpPr>
        <p:spPr>
          <a:xfrm>
            <a:off x="3218575" y="4263233"/>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Método de tratamento: Interpolação Linear</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cxnSp>
        <p:nvCxnSpPr>
          <p:cNvPr id="21" name="Conector: Curvo 20">
            <a:extLst>
              <a:ext uri="{FF2B5EF4-FFF2-40B4-BE49-F238E27FC236}">
                <a16:creationId xmlns:a16="http://schemas.microsoft.com/office/drawing/2014/main" id="{97D15817-6745-4F33-A9A6-9489C3D896D6}"/>
              </a:ext>
            </a:extLst>
          </p:cNvPr>
          <p:cNvCxnSpPr>
            <a:cxnSpLocks/>
          </p:cNvCxnSpPr>
          <p:nvPr/>
        </p:nvCxnSpPr>
        <p:spPr>
          <a:xfrm flipV="1">
            <a:off x="9571398" y="2263801"/>
            <a:ext cx="1689292" cy="931606"/>
          </a:xfrm>
          <a:prstGeom prst="curved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
        <p:nvSpPr>
          <p:cNvPr id="27" name="Retângulo 26">
            <a:extLst>
              <a:ext uri="{FF2B5EF4-FFF2-40B4-BE49-F238E27FC236}">
                <a16:creationId xmlns:a16="http://schemas.microsoft.com/office/drawing/2014/main" id="{6EE74E72-46A1-4389-AB91-B6C2A783BFB5}"/>
              </a:ext>
            </a:extLst>
          </p:cNvPr>
          <p:cNvSpPr/>
          <p:nvPr/>
        </p:nvSpPr>
        <p:spPr>
          <a:xfrm rot="362973">
            <a:off x="10371938" y="2430645"/>
            <a:ext cx="189915" cy="4721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Elipse 31">
            <a:extLst>
              <a:ext uri="{FF2B5EF4-FFF2-40B4-BE49-F238E27FC236}">
                <a16:creationId xmlns:a16="http://schemas.microsoft.com/office/drawing/2014/main" id="{94C1F766-8D41-44C8-9C65-B9B2D4BFAB94}"/>
              </a:ext>
            </a:extLst>
          </p:cNvPr>
          <p:cNvSpPr/>
          <p:nvPr/>
        </p:nvSpPr>
        <p:spPr>
          <a:xfrm>
            <a:off x="10302209" y="2874026"/>
            <a:ext cx="72000" cy="72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a:extLst>
              <a:ext uri="{FF2B5EF4-FFF2-40B4-BE49-F238E27FC236}">
                <a16:creationId xmlns:a16="http://schemas.microsoft.com/office/drawing/2014/main" id="{555F9F00-080B-441A-86A2-584C5AE5DF9A}"/>
              </a:ext>
            </a:extLst>
          </p:cNvPr>
          <p:cNvSpPr/>
          <p:nvPr/>
        </p:nvSpPr>
        <p:spPr>
          <a:xfrm>
            <a:off x="10554894" y="2443723"/>
            <a:ext cx="72000" cy="72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reto 35">
            <a:extLst>
              <a:ext uri="{FF2B5EF4-FFF2-40B4-BE49-F238E27FC236}">
                <a16:creationId xmlns:a16="http://schemas.microsoft.com/office/drawing/2014/main" id="{D83995A0-5958-4EC0-80B0-BDCFF072E58A}"/>
              </a:ext>
            </a:extLst>
          </p:cNvPr>
          <p:cNvCxnSpPr>
            <a:cxnSpLocks/>
            <a:stCxn id="32" idx="3"/>
            <a:endCxn id="34" idx="7"/>
          </p:cNvCxnSpPr>
          <p:nvPr/>
        </p:nvCxnSpPr>
        <p:spPr>
          <a:xfrm flipV="1">
            <a:off x="10312753" y="2454267"/>
            <a:ext cx="303597" cy="481215"/>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3" name="Conector de Seta Reta 42">
            <a:extLst>
              <a:ext uri="{FF2B5EF4-FFF2-40B4-BE49-F238E27FC236}">
                <a16:creationId xmlns:a16="http://schemas.microsoft.com/office/drawing/2014/main" id="{D40EDB10-7E10-4D88-927A-C2C6E0A4B602}"/>
              </a:ext>
            </a:extLst>
          </p:cNvPr>
          <p:cNvCxnSpPr>
            <a:cxnSpLocks/>
          </p:cNvCxnSpPr>
          <p:nvPr/>
        </p:nvCxnSpPr>
        <p:spPr>
          <a:xfrm flipV="1">
            <a:off x="9340949" y="1628820"/>
            <a:ext cx="0" cy="17943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347F5A8C-91D3-4B61-BC96-FB5EED5D8D0D}"/>
              </a:ext>
            </a:extLst>
          </p:cNvPr>
          <p:cNvCxnSpPr>
            <a:cxnSpLocks/>
          </p:cNvCxnSpPr>
          <p:nvPr/>
        </p:nvCxnSpPr>
        <p:spPr>
          <a:xfrm flipV="1">
            <a:off x="9326881" y="3416417"/>
            <a:ext cx="213914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95B1863D-F3C4-4D38-8BA6-08CC8D0E8D1A}"/>
              </a:ext>
            </a:extLst>
          </p:cNvPr>
          <p:cNvCxnSpPr>
            <a:cxnSpLocks/>
          </p:cNvCxnSpPr>
          <p:nvPr/>
        </p:nvCxnSpPr>
        <p:spPr>
          <a:xfrm flipV="1">
            <a:off x="8859078" y="3608375"/>
            <a:ext cx="387815" cy="79127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45A73891-16F0-46F1-BD9F-49B0AAFAF7FF}"/>
              </a:ext>
            </a:extLst>
          </p:cNvPr>
          <p:cNvSpPr txBox="1"/>
          <p:nvPr/>
        </p:nvSpPr>
        <p:spPr>
          <a:xfrm>
            <a:off x="8897141" y="1539012"/>
            <a:ext cx="373820" cy="307777"/>
          </a:xfrm>
          <a:prstGeom prst="rect">
            <a:avLst/>
          </a:prstGeom>
          <a:noFill/>
        </p:spPr>
        <p:txBody>
          <a:bodyPr wrap="none" rtlCol="0">
            <a:spAutoFit/>
          </a:bodyPr>
          <a:lstStyle/>
          <a:p>
            <a:r>
              <a:rPr lang="pt-BR" sz="1400" b="1" dirty="0">
                <a:solidFill>
                  <a:schemeClr val="tx1">
                    <a:lumMod val="75000"/>
                    <a:lumOff val="25000"/>
                  </a:schemeClr>
                </a:solidFill>
              </a:rPr>
              <a:t>R$</a:t>
            </a:r>
          </a:p>
        </p:txBody>
      </p:sp>
      <p:sp>
        <p:nvSpPr>
          <p:cNvPr id="55" name="CaixaDeTexto 54">
            <a:extLst>
              <a:ext uri="{FF2B5EF4-FFF2-40B4-BE49-F238E27FC236}">
                <a16:creationId xmlns:a16="http://schemas.microsoft.com/office/drawing/2014/main" id="{0614C92A-E86B-4478-8C89-9E60C30F8C6D}"/>
              </a:ext>
            </a:extLst>
          </p:cNvPr>
          <p:cNvSpPr txBox="1"/>
          <p:nvPr/>
        </p:nvSpPr>
        <p:spPr>
          <a:xfrm>
            <a:off x="10921462" y="3500826"/>
            <a:ext cx="685316" cy="307777"/>
          </a:xfrm>
          <a:prstGeom prst="rect">
            <a:avLst/>
          </a:prstGeom>
          <a:noFill/>
        </p:spPr>
        <p:txBody>
          <a:bodyPr wrap="none" rtlCol="0">
            <a:spAutoFit/>
          </a:bodyPr>
          <a:lstStyle/>
          <a:p>
            <a:r>
              <a:rPr lang="pt-BR" sz="1400" b="1" dirty="0">
                <a:solidFill>
                  <a:schemeClr val="tx1">
                    <a:lumMod val="75000"/>
                    <a:lumOff val="25000"/>
                  </a:schemeClr>
                </a:solidFill>
              </a:rPr>
              <a:t>Tempo</a:t>
            </a:r>
          </a:p>
        </p:txBody>
      </p:sp>
      <p:cxnSp>
        <p:nvCxnSpPr>
          <p:cNvPr id="57" name="Conector reto 56">
            <a:extLst>
              <a:ext uri="{FF2B5EF4-FFF2-40B4-BE49-F238E27FC236}">
                <a16:creationId xmlns:a16="http://schemas.microsoft.com/office/drawing/2014/main" id="{911BB394-E78E-4F82-9B05-A996D4BEE701}"/>
              </a:ext>
            </a:extLst>
          </p:cNvPr>
          <p:cNvCxnSpPr>
            <a:cxnSpLocks/>
          </p:cNvCxnSpPr>
          <p:nvPr/>
        </p:nvCxnSpPr>
        <p:spPr>
          <a:xfrm flipH="1">
            <a:off x="10462555" y="2657604"/>
            <a:ext cx="2344" cy="765535"/>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59" name="CaixaDeTexto 58">
            <a:extLst>
              <a:ext uri="{FF2B5EF4-FFF2-40B4-BE49-F238E27FC236}">
                <a16:creationId xmlns:a16="http://schemas.microsoft.com/office/drawing/2014/main" id="{BEE9F934-CA9C-4DD3-BC17-778BE70D1191}"/>
              </a:ext>
            </a:extLst>
          </p:cNvPr>
          <p:cNvSpPr txBox="1"/>
          <p:nvPr/>
        </p:nvSpPr>
        <p:spPr>
          <a:xfrm>
            <a:off x="10349218" y="3463343"/>
            <a:ext cx="253596" cy="338554"/>
          </a:xfrm>
          <a:prstGeom prst="rect">
            <a:avLst/>
          </a:prstGeom>
          <a:noFill/>
        </p:spPr>
        <p:txBody>
          <a:bodyPr wrap="none" rtlCol="0">
            <a:spAutoFit/>
          </a:bodyPr>
          <a:lstStyle/>
          <a:p>
            <a:r>
              <a:rPr lang="pt-BR" sz="1600" b="1" dirty="0">
                <a:solidFill>
                  <a:schemeClr val="accent3">
                    <a:lumMod val="75000"/>
                  </a:schemeClr>
                </a:solidFill>
              </a:rPr>
              <a:t>t</a:t>
            </a:r>
          </a:p>
        </p:txBody>
      </p:sp>
      <p:cxnSp>
        <p:nvCxnSpPr>
          <p:cNvPr id="60" name="Conector reto 59">
            <a:extLst>
              <a:ext uri="{FF2B5EF4-FFF2-40B4-BE49-F238E27FC236}">
                <a16:creationId xmlns:a16="http://schemas.microsoft.com/office/drawing/2014/main" id="{94BECDEE-F241-4AD3-ACC3-C58CD9E01056}"/>
              </a:ext>
            </a:extLst>
          </p:cNvPr>
          <p:cNvCxnSpPr>
            <a:cxnSpLocks/>
          </p:cNvCxnSpPr>
          <p:nvPr/>
        </p:nvCxnSpPr>
        <p:spPr>
          <a:xfrm>
            <a:off x="9340949" y="2480846"/>
            <a:ext cx="1253153"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64" name="Conector reto 63">
            <a:extLst>
              <a:ext uri="{FF2B5EF4-FFF2-40B4-BE49-F238E27FC236}">
                <a16:creationId xmlns:a16="http://schemas.microsoft.com/office/drawing/2014/main" id="{807E1B45-AD0C-4A5A-B32A-6A54A8E12A84}"/>
              </a:ext>
            </a:extLst>
          </p:cNvPr>
          <p:cNvCxnSpPr>
            <a:cxnSpLocks/>
            <a:endCxn id="32" idx="6"/>
          </p:cNvCxnSpPr>
          <p:nvPr/>
        </p:nvCxnSpPr>
        <p:spPr>
          <a:xfrm>
            <a:off x="9340948" y="2910026"/>
            <a:ext cx="1033261" cy="0"/>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66" name="Conector reto 65">
            <a:extLst>
              <a:ext uri="{FF2B5EF4-FFF2-40B4-BE49-F238E27FC236}">
                <a16:creationId xmlns:a16="http://schemas.microsoft.com/office/drawing/2014/main" id="{A3D6F598-DF63-4BA8-8AE5-5BAE7CE6235D}"/>
              </a:ext>
            </a:extLst>
          </p:cNvPr>
          <p:cNvCxnSpPr>
            <a:cxnSpLocks/>
          </p:cNvCxnSpPr>
          <p:nvPr/>
        </p:nvCxnSpPr>
        <p:spPr>
          <a:xfrm flipH="1">
            <a:off x="9351494" y="2691958"/>
            <a:ext cx="1089945" cy="0"/>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0" name="Elipse 29">
            <a:extLst>
              <a:ext uri="{FF2B5EF4-FFF2-40B4-BE49-F238E27FC236}">
                <a16:creationId xmlns:a16="http://schemas.microsoft.com/office/drawing/2014/main" id="{05631395-4222-45D0-842B-B4BCE0A7761D}"/>
              </a:ext>
            </a:extLst>
          </p:cNvPr>
          <p:cNvSpPr/>
          <p:nvPr/>
        </p:nvSpPr>
        <p:spPr>
          <a:xfrm>
            <a:off x="10430895" y="2657604"/>
            <a:ext cx="72000" cy="72000"/>
          </a:xfrm>
          <a:prstGeom prst="ellips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CaixaDeTexto 72">
            <a:extLst>
              <a:ext uri="{FF2B5EF4-FFF2-40B4-BE49-F238E27FC236}">
                <a16:creationId xmlns:a16="http://schemas.microsoft.com/office/drawing/2014/main" id="{EA3BA3DD-A5D7-4123-B79E-D73CD14F6A03}"/>
              </a:ext>
            </a:extLst>
          </p:cNvPr>
          <p:cNvSpPr txBox="1"/>
          <p:nvPr/>
        </p:nvSpPr>
        <p:spPr>
          <a:xfrm>
            <a:off x="8993768" y="2274446"/>
            <a:ext cx="285656" cy="338554"/>
          </a:xfrm>
          <a:prstGeom prst="rect">
            <a:avLst/>
          </a:prstGeom>
          <a:noFill/>
        </p:spPr>
        <p:txBody>
          <a:bodyPr wrap="none" rtlCol="0">
            <a:spAutoFit/>
          </a:bodyPr>
          <a:lstStyle/>
          <a:p>
            <a:r>
              <a:rPr lang="pt-BR" sz="1600" b="1" dirty="0">
                <a:solidFill>
                  <a:schemeClr val="accent1"/>
                </a:solidFill>
              </a:rPr>
              <a:t>a</a:t>
            </a:r>
          </a:p>
        </p:txBody>
      </p:sp>
      <p:sp>
        <p:nvSpPr>
          <p:cNvPr id="75" name="CaixaDeTexto 74">
            <a:extLst>
              <a:ext uri="{FF2B5EF4-FFF2-40B4-BE49-F238E27FC236}">
                <a16:creationId xmlns:a16="http://schemas.microsoft.com/office/drawing/2014/main" id="{C46C09DB-C980-461B-B2AF-A97F1CFBEC16}"/>
              </a:ext>
            </a:extLst>
          </p:cNvPr>
          <p:cNvSpPr txBox="1"/>
          <p:nvPr/>
        </p:nvSpPr>
        <p:spPr>
          <a:xfrm>
            <a:off x="9008354" y="2709311"/>
            <a:ext cx="295274" cy="338554"/>
          </a:xfrm>
          <a:prstGeom prst="rect">
            <a:avLst/>
          </a:prstGeom>
          <a:noFill/>
        </p:spPr>
        <p:txBody>
          <a:bodyPr wrap="none" rtlCol="0">
            <a:spAutoFit/>
          </a:bodyPr>
          <a:lstStyle/>
          <a:p>
            <a:r>
              <a:rPr lang="pt-BR" sz="1600" b="1" dirty="0">
                <a:solidFill>
                  <a:schemeClr val="accent1"/>
                </a:solidFill>
              </a:rPr>
              <a:t>b</a:t>
            </a:r>
          </a:p>
        </p:txBody>
      </p:sp>
      <p:grpSp>
        <p:nvGrpSpPr>
          <p:cNvPr id="84" name="Agrupar 83">
            <a:extLst>
              <a:ext uri="{FF2B5EF4-FFF2-40B4-BE49-F238E27FC236}">
                <a16:creationId xmlns:a16="http://schemas.microsoft.com/office/drawing/2014/main" id="{2229CD73-2AA6-403E-AEBA-039F7C989EE8}"/>
              </a:ext>
            </a:extLst>
          </p:cNvPr>
          <p:cNvGrpSpPr/>
          <p:nvPr/>
        </p:nvGrpSpPr>
        <p:grpSpPr>
          <a:xfrm>
            <a:off x="10697531" y="2506772"/>
            <a:ext cx="611857" cy="730673"/>
            <a:chOff x="9739924" y="4093956"/>
            <a:chExt cx="611857" cy="730673"/>
          </a:xfrm>
        </p:grpSpPr>
        <p:sp>
          <p:nvSpPr>
            <p:cNvPr id="77" name="CaixaDeTexto 76">
              <a:extLst>
                <a:ext uri="{FF2B5EF4-FFF2-40B4-BE49-F238E27FC236}">
                  <a16:creationId xmlns:a16="http://schemas.microsoft.com/office/drawing/2014/main" id="{1A0EFCDF-9A8D-48A2-93D7-7B7295A7FF19}"/>
                </a:ext>
              </a:extLst>
            </p:cNvPr>
            <p:cNvSpPr txBox="1"/>
            <p:nvPr/>
          </p:nvSpPr>
          <p:spPr>
            <a:xfrm>
              <a:off x="9739924" y="4093956"/>
              <a:ext cx="608132" cy="338554"/>
            </a:xfrm>
            <a:prstGeom prst="rect">
              <a:avLst/>
            </a:prstGeom>
            <a:noFill/>
          </p:spPr>
          <p:txBody>
            <a:bodyPr wrap="square" rtlCol="0">
              <a:spAutoFit/>
            </a:bodyPr>
            <a:lstStyle/>
            <a:p>
              <a:pPr algn="ctr"/>
              <a:r>
                <a:rPr lang="pt-BR" sz="1600" b="1" dirty="0">
                  <a:solidFill>
                    <a:schemeClr val="accent3">
                      <a:lumMod val="75000"/>
                    </a:schemeClr>
                  </a:solidFill>
                </a:rPr>
                <a:t>a + b</a:t>
              </a:r>
            </a:p>
          </p:txBody>
        </p:sp>
        <p:sp>
          <p:nvSpPr>
            <p:cNvPr id="81" name="CaixaDeTexto 80">
              <a:extLst>
                <a:ext uri="{FF2B5EF4-FFF2-40B4-BE49-F238E27FC236}">
                  <a16:creationId xmlns:a16="http://schemas.microsoft.com/office/drawing/2014/main" id="{0CD472C3-A627-4C10-BF4F-849D9D164259}"/>
                </a:ext>
              </a:extLst>
            </p:cNvPr>
            <p:cNvSpPr txBox="1"/>
            <p:nvPr/>
          </p:nvSpPr>
          <p:spPr>
            <a:xfrm>
              <a:off x="9743649" y="4486075"/>
              <a:ext cx="608132" cy="338554"/>
            </a:xfrm>
            <a:prstGeom prst="rect">
              <a:avLst/>
            </a:prstGeom>
            <a:noFill/>
          </p:spPr>
          <p:txBody>
            <a:bodyPr wrap="square" rtlCol="0">
              <a:spAutoFit/>
            </a:bodyPr>
            <a:lstStyle/>
            <a:p>
              <a:pPr algn="ctr"/>
              <a:r>
                <a:rPr lang="pt-BR" sz="1600" b="1" dirty="0">
                  <a:solidFill>
                    <a:schemeClr val="accent3">
                      <a:lumMod val="75000"/>
                    </a:schemeClr>
                  </a:solidFill>
                </a:rPr>
                <a:t>2</a:t>
              </a:r>
            </a:p>
          </p:txBody>
        </p:sp>
        <p:cxnSp>
          <p:nvCxnSpPr>
            <p:cNvPr id="82" name="Conector reto 81">
              <a:extLst>
                <a:ext uri="{FF2B5EF4-FFF2-40B4-BE49-F238E27FC236}">
                  <a16:creationId xmlns:a16="http://schemas.microsoft.com/office/drawing/2014/main" id="{DEAE8E4A-FD0A-4753-BD66-238B812E7C67}"/>
                </a:ext>
              </a:extLst>
            </p:cNvPr>
            <p:cNvCxnSpPr>
              <a:cxnSpLocks/>
            </p:cNvCxnSpPr>
            <p:nvPr/>
          </p:nvCxnSpPr>
          <p:spPr>
            <a:xfrm>
              <a:off x="9808603" y="4452172"/>
              <a:ext cx="504150"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sp>
        <p:nvSpPr>
          <p:cNvPr id="88" name="Title Placeholder 1">
            <a:extLst>
              <a:ext uri="{FF2B5EF4-FFF2-40B4-BE49-F238E27FC236}">
                <a16:creationId xmlns:a16="http://schemas.microsoft.com/office/drawing/2014/main" id="{44424A96-987E-4794-B651-FA8F8CDFF916}"/>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5. Tratamento da Base</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4059588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1160754" y="2915678"/>
            <a:ext cx="9870492"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6. Modelagem Tradicional</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34</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476233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Placeholder 1">
            <a:extLst>
              <a:ext uri="{FF2B5EF4-FFF2-40B4-BE49-F238E27FC236}">
                <a16:creationId xmlns:a16="http://schemas.microsoft.com/office/drawing/2014/main" id="{82AF17FC-F38A-428D-A49B-62CBFE370C88}"/>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6. Modelagem Tradicional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Para validar os nossos modelos, escolhemos utilizar o método de “Janela Temporal Deslizante”, que consiste em, para todas as iterações, utilizar os dados dos X períodos anteriores para treinar e predizer no momento seguinte. É possível também fazer testes utilizando o método “Janela de Expansão”, porém não aplicaremos aqui.</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Método de Validação – Janela Deslizante</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4" name="Imagem 3">
            <a:extLst>
              <a:ext uri="{FF2B5EF4-FFF2-40B4-BE49-F238E27FC236}">
                <a16:creationId xmlns:a16="http://schemas.microsoft.com/office/drawing/2014/main" id="{71217677-A16B-43ED-B0FD-F1341A0E583A}"/>
              </a:ext>
            </a:extLst>
          </p:cNvPr>
          <p:cNvPicPr>
            <a:picLocks noChangeAspect="1"/>
          </p:cNvPicPr>
          <p:nvPr/>
        </p:nvPicPr>
        <p:blipFill>
          <a:blip r:embed="rId3"/>
          <a:stretch>
            <a:fillRect/>
          </a:stretch>
        </p:blipFill>
        <p:spPr>
          <a:xfrm>
            <a:off x="1437038" y="1704194"/>
            <a:ext cx="9308542" cy="3094972"/>
          </a:xfrm>
          <a:prstGeom prst="rect">
            <a:avLst/>
          </a:prstGeom>
        </p:spPr>
      </p:pic>
    </p:spTree>
    <p:extLst>
      <p:ext uri="{BB962C8B-B14F-4D97-AF65-F5344CB8AC3E}">
        <p14:creationId xmlns:p14="http://schemas.microsoft.com/office/powerpoint/2010/main" val="2281393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Separação em treino e validação</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3" name="Title Placeholder 1">
            <a:extLst>
              <a:ext uri="{FF2B5EF4-FFF2-40B4-BE49-F238E27FC236}">
                <a16:creationId xmlns:a16="http://schemas.microsoft.com/office/drawing/2014/main" id="{14BD61DB-5187-47D7-9B4B-9B2CCC22C6AC}"/>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6. Modelagem Tradicional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18" name="Imagem 17">
            <a:extLst>
              <a:ext uri="{FF2B5EF4-FFF2-40B4-BE49-F238E27FC236}">
                <a16:creationId xmlns:a16="http://schemas.microsoft.com/office/drawing/2014/main" id="{F1853AF0-828D-4A65-BD93-647B1664C941}"/>
              </a:ext>
            </a:extLst>
          </p:cNvPr>
          <p:cNvPicPr>
            <a:picLocks noChangeAspect="1"/>
          </p:cNvPicPr>
          <p:nvPr/>
        </p:nvPicPr>
        <p:blipFill>
          <a:blip r:embed="rId3"/>
          <a:stretch>
            <a:fillRect/>
          </a:stretch>
        </p:blipFill>
        <p:spPr>
          <a:xfrm>
            <a:off x="877893" y="1802306"/>
            <a:ext cx="10426832" cy="2903526"/>
          </a:xfrm>
          <a:prstGeom prst="rect">
            <a:avLst/>
          </a:prstGeom>
        </p:spPr>
      </p:pic>
      <p:sp>
        <p:nvSpPr>
          <p:cNvPr id="19" name="CaixaDeTexto 18">
            <a:extLst>
              <a:ext uri="{FF2B5EF4-FFF2-40B4-BE49-F238E27FC236}">
                <a16:creationId xmlns:a16="http://schemas.microsoft.com/office/drawing/2014/main" id="{621957DA-D9D0-4B76-8AD8-D322EC01DFD6}"/>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Separamos os dados em treino e validação conforme a estratégia acima. Neste exemplo, os dados estão agrupados por ano, porém esse agrupamento será feito com granularidade diária, semanal e mensal. Não optamos por agrupamentos mais “graúdos” por conta da pouca quantidade de dados que teríamos.</a:t>
            </a:r>
          </a:p>
        </p:txBody>
      </p:sp>
    </p:spTree>
    <p:extLst>
      <p:ext uri="{BB962C8B-B14F-4D97-AF65-F5344CB8AC3E}">
        <p14:creationId xmlns:p14="http://schemas.microsoft.com/office/powerpoint/2010/main" val="3567155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Separação em treino e validação</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3" name="Title Placeholder 1">
            <a:extLst>
              <a:ext uri="{FF2B5EF4-FFF2-40B4-BE49-F238E27FC236}">
                <a16:creationId xmlns:a16="http://schemas.microsoft.com/office/drawing/2014/main" id="{14BD61DB-5187-47D7-9B4B-9B2CCC22C6AC}"/>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6. Modelagem Tradicional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9" name="CaixaDeTexto 18">
            <a:extLst>
              <a:ext uri="{FF2B5EF4-FFF2-40B4-BE49-F238E27FC236}">
                <a16:creationId xmlns:a16="http://schemas.microsoft.com/office/drawing/2014/main" id="{621957DA-D9D0-4B76-8AD8-D322EC01DFD6}"/>
              </a:ext>
            </a:extLst>
          </p:cNvPr>
          <p:cNvSpPr txBox="1"/>
          <p:nvPr/>
        </p:nvSpPr>
        <p:spPr>
          <a:xfrm>
            <a:off x="239435" y="5410650"/>
            <a:ext cx="11703749" cy="738664"/>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Separamos os dados em treino e validação conforme a estratégia acima. Neste exemplo, os dados estão agrupados por ano, porém esse agrupamento será feito com granularidade diária, semanal e mensal. Não optamos por agrupamentos mais “graúdos” por conta da pouca quantidade de dados que teríamos.</a:t>
            </a:r>
          </a:p>
        </p:txBody>
      </p:sp>
      <p:pic>
        <p:nvPicPr>
          <p:cNvPr id="4" name="Imagem 3">
            <a:extLst>
              <a:ext uri="{FF2B5EF4-FFF2-40B4-BE49-F238E27FC236}">
                <a16:creationId xmlns:a16="http://schemas.microsoft.com/office/drawing/2014/main" id="{C614FAC7-08EF-4A07-8BCA-0C89844498B9}"/>
              </a:ext>
            </a:extLst>
          </p:cNvPr>
          <p:cNvPicPr>
            <a:picLocks noChangeAspect="1"/>
          </p:cNvPicPr>
          <p:nvPr/>
        </p:nvPicPr>
        <p:blipFill>
          <a:blip r:embed="rId3"/>
          <a:stretch>
            <a:fillRect/>
          </a:stretch>
        </p:blipFill>
        <p:spPr>
          <a:xfrm>
            <a:off x="662602" y="1783953"/>
            <a:ext cx="10857413" cy="3174624"/>
          </a:xfrm>
          <a:prstGeom prst="rect">
            <a:avLst/>
          </a:prstGeom>
        </p:spPr>
      </p:pic>
      <p:sp>
        <p:nvSpPr>
          <p:cNvPr id="5" name="Title Placeholder 1">
            <a:extLst>
              <a:ext uri="{FF2B5EF4-FFF2-40B4-BE49-F238E27FC236}">
                <a16:creationId xmlns:a16="http://schemas.microsoft.com/office/drawing/2014/main" id="{BF8DBF89-9635-4D72-ADCC-C69FF22B1888}"/>
              </a:ext>
            </a:extLst>
          </p:cNvPr>
          <p:cNvSpPr txBox="1">
            <a:spLocks/>
          </p:cNvSpPr>
          <p:nvPr/>
        </p:nvSpPr>
        <p:spPr>
          <a:xfrm>
            <a:off x="722213" y="1385797"/>
            <a:ext cx="943346" cy="48604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16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ITUB4</a:t>
            </a:r>
            <a:endParaRPr kumimoji="0" lang="pt-BR" sz="1600" i="0" u="none" strike="noStrike" kern="1200" cap="none" spc="0" normalizeH="0" baseline="0" noProof="0" dirty="0">
              <a:ln>
                <a:noFill/>
              </a:ln>
              <a:solidFill>
                <a:schemeClr val="tx1">
                  <a:lumMod val="65000"/>
                  <a:lumOff val="35000"/>
                </a:schemeClr>
              </a:solidFill>
              <a:effectLst/>
              <a:uLnTx/>
              <a:uFillTx/>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96220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6799DCB4-287A-428D-A697-6DBB76AE746F}"/>
              </a:ext>
            </a:extLst>
          </p:cNvPr>
          <p:cNvSpPr/>
          <p:nvPr/>
        </p:nvSpPr>
        <p:spPr>
          <a:xfrm>
            <a:off x="112540" y="5255517"/>
            <a:ext cx="11966917" cy="10489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dirty="0">
              <a:latin typeface="Open Sans" panose="020B0604020202020204"/>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3" name="Retângulo 12">
            <a:extLst>
              <a:ext uri="{FF2B5EF4-FFF2-40B4-BE49-F238E27FC236}">
                <a16:creationId xmlns:a16="http://schemas.microsoft.com/office/drawing/2014/main" id="{7F5E361C-FDAB-40C9-88C8-0F84F7FEAD01}"/>
              </a:ext>
            </a:extLst>
          </p:cNvPr>
          <p:cNvSpPr/>
          <p:nvPr/>
        </p:nvSpPr>
        <p:spPr>
          <a:xfrm>
            <a:off x="121920" y="203691"/>
            <a:ext cx="11948160" cy="636522"/>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954397A-C327-47A7-B78A-318A4D9D9BDF}"/>
              </a:ext>
            </a:extLst>
          </p:cNvPr>
          <p:cNvSpPr/>
          <p:nvPr/>
        </p:nvSpPr>
        <p:spPr>
          <a:xfrm>
            <a:off x="112542" y="203691"/>
            <a:ext cx="11957538"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Pentágono 22">
            <a:extLst>
              <a:ext uri="{FF2B5EF4-FFF2-40B4-BE49-F238E27FC236}">
                <a16:creationId xmlns:a16="http://schemas.microsoft.com/office/drawing/2014/main" id="{4AD239BA-824E-43B9-8187-7854EE9708F6}"/>
              </a:ext>
            </a:extLst>
          </p:cNvPr>
          <p:cNvSpPr/>
          <p:nvPr/>
        </p:nvSpPr>
        <p:spPr>
          <a:xfrm>
            <a:off x="11632497" y="392375"/>
            <a:ext cx="274983" cy="251791"/>
          </a:xfrm>
          <a:prstGeom prst="pent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49898" y="392934"/>
            <a:ext cx="403198" cy="258036"/>
          </a:xfrm>
          <a:prstGeom prst="rect">
            <a:avLst/>
          </a:prstGeom>
          <a:noFill/>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b="0" i="0" u="none" strike="noStrike" kern="1200" cap="none" spc="0" normalizeH="0" baseline="0" noProof="0" smtClean="0">
                <a:ln>
                  <a:noFill/>
                </a:ln>
                <a:solidFill>
                  <a:schemeClr val="bg1"/>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b="0" i="0" u="none" strike="noStrike" kern="1200" cap="none" spc="0" normalizeH="0" baseline="0" noProof="0" dirty="0">
              <a:ln>
                <a:noFill/>
              </a:ln>
              <a:solidFill>
                <a:schemeClr val="bg1"/>
              </a:solidFill>
              <a:effectLst/>
              <a:uLnTx/>
              <a:uFillTx/>
              <a:latin typeface="Open Sans" panose="020B0604020202020204"/>
              <a:ea typeface="+mn-ea"/>
              <a:cs typeface="+mn-cs"/>
            </a:endParaRPr>
          </a:p>
        </p:txBody>
      </p:sp>
      <p:sp>
        <p:nvSpPr>
          <p:cNvPr id="5" name="CaixaDeTexto 4">
            <a:extLst>
              <a:ext uri="{FF2B5EF4-FFF2-40B4-BE49-F238E27FC236}">
                <a16:creationId xmlns:a16="http://schemas.microsoft.com/office/drawing/2014/main" id="{1D0B7F3D-52A1-4E43-AC5C-273C3EF4FB1C}"/>
              </a:ext>
            </a:extLst>
          </p:cNvPr>
          <p:cNvSpPr txBox="1"/>
          <p:nvPr/>
        </p:nvSpPr>
        <p:spPr>
          <a:xfrm>
            <a:off x="239434" y="5302928"/>
            <a:ext cx="11703749" cy="954107"/>
          </a:xfrm>
          <a:prstGeom prst="rect">
            <a:avLst/>
          </a:prstGeom>
          <a:noFill/>
        </p:spPr>
        <p:txBody>
          <a:bodyPr wrap="square" rtlCol="0">
            <a:spAutoFit/>
          </a:bodyPr>
          <a:lstStyle/>
          <a:p>
            <a:pPr algn="just"/>
            <a:r>
              <a:rPr lang="pt-BR" sz="1400" dirty="0">
                <a:solidFill>
                  <a:srgbClr val="434343"/>
                </a:solidFill>
                <a:latin typeface="Open Sans" panose="020B0606030504020204" pitchFamily="34" charset="0"/>
                <a:ea typeface="Open Sans" panose="020B0606030504020204" pitchFamily="34" charset="0"/>
                <a:cs typeface="Open Sans" panose="020B0606030504020204" pitchFamily="34" charset="0"/>
              </a:rPr>
              <a:t>Nota-se que o modelo ARIMA obteve melhores resultados. Também é possível perceber que o agrupamento diário apresenta erros menores. Nesta modelagem tradicional, não fizemos tunning dos hiperparâmetros dos modelos, o que poderia ter melhorado os resultado. É bom ressaltar também que aqui estamos medindo apenas o erro, e não retorno financeiro. Nem sempre o modelo que apresenta o menor erro nas previsões será o mais lucrativo. É necessário fazer essa medição, também, e comparar as abordagens.</a:t>
            </a:r>
          </a:p>
        </p:txBody>
      </p:sp>
      <p:sp>
        <p:nvSpPr>
          <p:cNvPr id="2" name="Title Placeholder 1">
            <a:extLst>
              <a:ext uri="{FF2B5EF4-FFF2-40B4-BE49-F238E27FC236}">
                <a16:creationId xmlns:a16="http://schemas.microsoft.com/office/drawing/2014/main" id="{97F3B026-61F8-4ADD-98CD-D395A884E863}"/>
              </a:ext>
            </a:extLst>
          </p:cNvPr>
          <p:cNvSpPr txBox="1">
            <a:spLocks/>
          </p:cNvSpPr>
          <p:nvPr/>
        </p:nvSpPr>
        <p:spPr>
          <a:xfrm>
            <a:off x="3218575" y="915586"/>
            <a:ext cx="5745468"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sz="2200" dirty="0">
                <a:solidFill>
                  <a:srgbClr val="434343"/>
                </a:solidFill>
                <a:latin typeface="Open Sans" panose="020B0604020202020204" charset="0"/>
                <a:ea typeface="Open Sans" panose="020B0604020202020204" charset="0"/>
                <a:cs typeface="Open Sans" panose="020B0604020202020204" charset="0"/>
              </a:rPr>
              <a:t>Resultados da Modelagem</a:t>
            </a:r>
            <a:endParaRPr kumimoji="0" lang="pt-BR" sz="2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3" name="Title Placeholder 1">
            <a:extLst>
              <a:ext uri="{FF2B5EF4-FFF2-40B4-BE49-F238E27FC236}">
                <a16:creationId xmlns:a16="http://schemas.microsoft.com/office/drawing/2014/main" id="{3F5868C9-1271-42B3-AE70-B5FBF3ECFB24}"/>
              </a:ext>
            </a:extLst>
          </p:cNvPr>
          <p:cNvSpPr txBox="1">
            <a:spLocks/>
          </p:cNvSpPr>
          <p:nvPr/>
        </p:nvSpPr>
        <p:spPr>
          <a:xfrm>
            <a:off x="3897342" y="161653"/>
            <a:ext cx="43879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6. Modelagem Tradicional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graphicFrame>
        <p:nvGraphicFramePr>
          <p:cNvPr id="4" name="Tabela 3">
            <a:extLst>
              <a:ext uri="{FF2B5EF4-FFF2-40B4-BE49-F238E27FC236}">
                <a16:creationId xmlns:a16="http://schemas.microsoft.com/office/drawing/2014/main" id="{0FF9CD70-A964-400E-906A-D964F501AA14}"/>
              </a:ext>
            </a:extLst>
          </p:cNvPr>
          <p:cNvGraphicFramePr>
            <a:graphicFrameLocks noGrp="1"/>
          </p:cNvGraphicFramePr>
          <p:nvPr>
            <p:extLst>
              <p:ext uri="{D42A27DB-BD31-4B8C-83A1-F6EECF244321}">
                <p14:modId xmlns:p14="http://schemas.microsoft.com/office/powerpoint/2010/main" val="2411626394"/>
              </p:ext>
            </p:extLst>
          </p:nvPr>
        </p:nvGraphicFramePr>
        <p:xfrm>
          <a:off x="1548360" y="1629196"/>
          <a:ext cx="9095280" cy="3389346"/>
        </p:xfrm>
        <a:graphic>
          <a:graphicData uri="http://schemas.openxmlformats.org/drawingml/2006/table">
            <a:tbl>
              <a:tblPr/>
              <a:tblGrid>
                <a:gridCol w="1163374">
                  <a:extLst>
                    <a:ext uri="{9D8B030D-6E8A-4147-A177-3AD203B41FA5}">
                      <a16:colId xmlns:a16="http://schemas.microsoft.com/office/drawing/2014/main" val="3364157330"/>
                    </a:ext>
                  </a:extLst>
                </a:gridCol>
                <a:gridCol w="1094941">
                  <a:extLst>
                    <a:ext uri="{9D8B030D-6E8A-4147-A177-3AD203B41FA5}">
                      <a16:colId xmlns:a16="http://schemas.microsoft.com/office/drawing/2014/main" val="85654137"/>
                    </a:ext>
                  </a:extLst>
                </a:gridCol>
                <a:gridCol w="1094941">
                  <a:extLst>
                    <a:ext uri="{9D8B030D-6E8A-4147-A177-3AD203B41FA5}">
                      <a16:colId xmlns:a16="http://schemas.microsoft.com/office/drawing/2014/main" val="909175350"/>
                    </a:ext>
                  </a:extLst>
                </a:gridCol>
                <a:gridCol w="1094941">
                  <a:extLst>
                    <a:ext uri="{9D8B030D-6E8A-4147-A177-3AD203B41FA5}">
                      <a16:colId xmlns:a16="http://schemas.microsoft.com/office/drawing/2014/main" val="4253198417"/>
                    </a:ext>
                  </a:extLst>
                </a:gridCol>
                <a:gridCol w="198886">
                  <a:extLst>
                    <a:ext uri="{9D8B030D-6E8A-4147-A177-3AD203B41FA5}">
                      <a16:colId xmlns:a16="http://schemas.microsoft.com/office/drawing/2014/main" val="11811418"/>
                    </a:ext>
                  </a:extLst>
                </a:gridCol>
                <a:gridCol w="1163374">
                  <a:extLst>
                    <a:ext uri="{9D8B030D-6E8A-4147-A177-3AD203B41FA5}">
                      <a16:colId xmlns:a16="http://schemas.microsoft.com/office/drawing/2014/main" val="2236302143"/>
                    </a:ext>
                  </a:extLst>
                </a:gridCol>
                <a:gridCol w="1094941">
                  <a:extLst>
                    <a:ext uri="{9D8B030D-6E8A-4147-A177-3AD203B41FA5}">
                      <a16:colId xmlns:a16="http://schemas.microsoft.com/office/drawing/2014/main" val="191614207"/>
                    </a:ext>
                  </a:extLst>
                </a:gridCol>
                <a:gridCol w="1094941">
                  <a:extLst>
                    <a:ext uri="{9D8B030D-6E8A-4147-A177-3AD203B41FA5}">
                      <a16:colId xmlns:a16="http://schemas.microsoft.com/office/drawing/2014/main" val="4007396797"/>
                    </a:ext>
                  </a:extLst>
                </a:gridCol>
                <a:gridCol w="1094941">
                  <a:extLst>
                    <a:ext uri="{9D8B030D-6E8A-4147-A177-3AD203B41FA5}">
                      <a16:colId xmlns:a16="http://schemas.microsoft.com/office/drawing/2014/main" val="2405231277"/>
                    </a:ext>
                  </a:extLst>
                </a:gridCol>
              </a:tblGrid>
              <a:tr h="238476">
                <a:tc>
                  <a:txBody>
                    <a:bodyPr/>
                    <a:lstStyle/>
                    <a:p>
                      <a:pPr algn="l" fontAlgn="ctr"/>
                      <a:r>
                        <a:rPr lang="pt-BR" sz="1100" b="0" i="0" u="none" strike="noStrike">
                          <a:solidFill>
                            <a:srgbClr val="000000"/>
                          </a:solidFill>
                          <a:effectLst/>
                          <a:latin typeface="Arial" panose="020B0604020202020204" pitchFamily="34" charset="0"/>
                        </a:rPr>
                        <a:t>ITUB4</a:t>
                      </a: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BBDC4</a:t>
                      </a: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extLst>
                  <a:ext uri="{0D108BD9-81ED-4DB2-BD59-A6C34878D82A}">
                    <a16:rowId xmlns:a16="http://schemas.microsoft.com/office/drawing/2014/main" val="842378659"/>
                  </a:ext>
                </a:extLst>
              </a:tr>
              <a:tr h="141066">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557930"/>
                  </a:ext>
                </a:extLst>
              </a:tr>
              <a:tr h="238476">
                <a:tc>
                  <a:txBody>
                    <a:bodyPr/>
                    <a:lstStyle/>
                    <a:p>
                      <a:pPr algn="l" fontAlgn="ctr"/>
                      <a:r>
                        <a:rPr lang="pt-BR" sz="11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127444"/>
                  </a:ext>
                </a:extLst>
              </a:tr>
              <a:tr h="238476">
                <a:tc>
                  <a:txBody>
                    <a:bodyPr/>
                    <a:lstStyle/>
                    <a:p>
                      <a:pPr algn="l" fontAlgn="ctr"/>
                      <a:r>
                        <a:rPr lang="pt-BR" sz="11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0,0234</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7CC57C"/>
                    </a:solidFill>
                  </a:tcPr>
                </a:tc>
                <a:tc>
                  <a:txBody>
                    <a:bodyPr/>
                    <a:lstStyle/>
                    <a:p>
                      <a:pPr algn="ctr" fontAlgn="ctr"/>
                      <a:r>
                        <a:rPr lang="pt-BR" sz="1100" b="0" i="0" u="none" strike="noStrike">
                          <a:solidFill>
                            <a:srgbClr val="000000"/>
                          </a:solidFill>
                          <a:effectLst/>
                          <a:latin typeface="Arial" panose="020B0604020202020204" pitchFamily="34" charset="0"/>
                        </a:rPr>
                        <a:t>0,0234</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7CC57C"/>
                    </a:solidFill>
                  </a:tcPr>
                </a:tc>
                <a:tc>
                  <a:txBody>
                    <a:bodyPr/>
                    <a:lstStyle/>
                    <a:p>
                      <a:pPr algn="ctr" fontAlgn="ctr"/>
                      <a:r>
                        <a:rPr lang="pt-BR" sz="1100" b="0" i="0" u="none" strike="noStrike">
                          <a:solidFill>
                            <a:srgbClr val="000000"/>
                          </a:solidFill>
                          <a:effectLst/>
                          <a:latin typeface="Arial" panose="020B0604020202020204" pitchFamily="34" charset="0"/>
                        </a:rPr>
                        <a:t>0,0234</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7CC57C"/>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0,0292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94CC7D"/>
                    </a:solidFill>
                  </a:tcPr>
                </a:tc>
                <a:tc>
                  <a:txBody>
                    <a:bodyPr/>
                    <a:lstStyle/>
                    <a:p>
                      <a:pPr algn="ctr" fontAlgn="ctr"/>
                      <a:r>
                        <a:rPr lang="pt-BR" sz="1100" b="0" i="0" u="none" strike="noStrike" dirty="0">
                          <a:solidFill>
                            <a:srgbClr val="000000"/>
                          </a:solidFill>
                          <a:effectLst/>
                          <a:latin typeface="Arial" panose="020B0604020202020204" pitchFamily="34" charset="0"/>
                        </a:rPr>
                        <a:t>0,0292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94CC7D"/>
                    </a:solidFill>
                  </a:tcPr>
                </a:tc>
                <a:tc>
                  <a:txBody>
                    <a:bodyPr/>
                    <a:lstStyle/>
                    <a:p>
                      <a:pPr algn="ctr" fontAlgn="ctr"/>
                      <a:r>
                        <a:rPr lang="pt-BR" sz="1100" b="0" i="0" u="none" strike="noStrike">
                          <a:solidFill>
                            <a:srgbClr val="000000"/>
                          </a:solidFill>
                          <a:effectLst/>
                          <a:latin typeface="Arial" panose="020B0604020202020204" pitchFamily="34" charset="0"/>
                        </a:rPr>
                        <a:t>0,0292</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94CC7D"/>
                    </a:solidFill>
                  </a:tcPr>
                </a:tc>
                <a:extLst>
                  <a:ext uri="{0D108BD9-81ED-4DB2-BD59-A6C34878D82A}">
                    <a16:rowId xmlns:a16="http://schemas.microsoft.com/office/drawing/2014/main" val="727235464"/>
                  </a:ext>
                </a:extLst>
              </a:tr>
              <a:tr h="238476">
                <a:tc>
                  <a:txBody>
                    <a:bodyPr/>
                    <a:lstStyle/>
                    <a:p>
                      <a:pPr algn="l" fontAlgn="ctr"/>
                      <a:r>
                        <a:rPr lang="pt-BR" sz="11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0,0213</a:t>
                      </a:r>
                    </a:p>
                  </a:txBody>
                  <a:tcPr marL="7419" marR="7419" marT="7419"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0,0446</a:t>
                      </a:r>
                    </a:p>
                  </a:txBody>
                  <a:tcPr marL="7419" marR="7419" marT="7419" marB="0" anchor="ctr">
                    <a:lnL>
                      <a:noFill/>
                    </a:lnL>
                    <a:lnR>
                      <a:noFill/>
                    </a:lnR>
                    <a:lnT>
                      <a:noFill/>
                    </a:lnT>
                    <a:lnB>
                      <a:noFill/>
                    </a:lnB>
                    <a:solidFill>
                      <a:srgbClr val="FED480"/>
                    </a:solidFill>
                  </a:tcPr>
                </a:tc>
                <a:tc>
                  <a:txBody>
                    <a:bodyPr/>
                    <a:lstStyle/>
                    <a:p>
                      <a:pPr algn="ctr" fontAlgn="ctr"/>
                      <a:r>
                        <a:rPr lang="pt-BR" sz="1100" b="0" i="0" u="none" strike="noStrike">
                          <a:solidFill>
                            <a:srgbClr val="000000"/>
                          </a:solidFill>
                          <a:effectLst/>
                          <a:latin typeface="Arial" panose="020B0604020202020204" pitchFamily="34" charset="0"/>
                        </a:rPr>
                        <a:t>0,0890</a:t>
                      </a:r>
                    </a:p>
                  </a:txBody>
                  <a:tcPr marL="7419" marR="7419" marT="7419" marB="0" anchor="ctr">
                    <a:lnL>
                      <a:noFill/>
                    </a:lnL>
                    <a:lnR>
                      <a:noFill/>
                    </a:lnR>
                    <a:lnT>
                      <a:noFill/>
                    </a:lnT>
                    <a:lnB>
                      <a:noFill/>
                    </a:lnB>
                    <a:solidFill>
                      <a:srgbClr val="F9726D"/>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0,0247</a:t>
                      </a:r>
                    </a:p>
                  </a:txBody>
                  <a:tcPr marL="7419" marR="7419" marT="7419"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0,0494</a:t>
                      </a:r>
                    </a:p>
                  </a:txBody>
                  <a:tcPr marL="7419" marR="7419" marT="7419" marB="0" anchor="ctr">
                    <a:lnL>
                      <a:noFill/>
                    </a:lnL>
                    <a:lnR>
                      <a:noFill/>
                    </a:lnR>
                    <a:lnT>
                      <a:noFill/>
                    </a:lnT>
                    <a:lnB>
                      <a:noFill/>
                    </a:lnB>
                    <a:solidFill>
                      <a:srgbClr val="FED881"/>
                    </a:solidFill>
                  </a:tcPr>
                </a:tc>
                <a:tc>
                  <a:txBody>
                    <a:bodyPr/>
                    <a:lstStyle/>
                    <a:p>
                      <a:pPr algn="ctr" fontAlgn="ctr"/>
                      <a:r>
                        <a:rPr lang="pt-BR" sz="1100" b="0" i="0" u="none" strike="noStrike">
                          <a:solidFill>
                            <a:srgbClr val="000000"/>
                          </a:solidFill>
                          <a:effectLst/>
                          <a:latin typeface="Arial" panose="020B0604020202020204" pitchFamily="34" charset="0"/>
                        </a:rPr>
                        <a:t>0,1051</a:t>
                      </a:r>
                    </a:p>
                  </a:txBody>
                  <a:tcPr marL="7419" marR="7419" marT="7419" marB="0" anchor="ctr">
                    <a:lnL>
                      <a:noFill/>
                    </a:lnL>
                    <a:lnR>
                      <a:noFill/>
                    </a:lnR>
                    <a:lnT>
                      <a:noFill/>
                    </a:lnT>
                    <a:lnB>
                      <a:noFill/>
                    </a:lnB>
                    <a:solidFill>
                      <a:srgbClr val="F96B6C"/>
                    </a:solidFill>
                  </a:tcPr>
                </a:tc>
                <a:extLst>
                  <a:ext uri="{0D108BD9-81ED-4DB2-BD59-A6C34878D82A}">
                    <a16:rowId xmlns:a16="http://schemas.microsoft.com/office/drawing/2014/main" val="486741141"/>
                  </a:ext>
                </a:extLst>
              </a:tr>
              <a:tr h="238476">
                <a:tc>
                  <a:txBody>
                    <a:bodyPr/>
                    <a:lstStyle/>
                    <a:p>
                      <a:pPr algn="l" fontAlgn="ctr"/>
                      <a:r>
                        <a:rPr lang="pt-BR" sz="1100" b="0" i="0" u="none" strike="noStrike">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0,0214</a:t>
                      </a:r>
                    </a:p>
                  </a:txBody>
                  <a:tcPr marL="7419" marR="7419" marT="7419"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0,0446</a:t>
                      </a:r>
                    </a:p>
                  </a:txBody>
                  <a:tcPr marL="7419" marR="7419" marT="7419" marB="0" anchor="ctr">
                    <a:lnL>
                      <a:noFill/>
                    </a:lnL>
                    <a:lnR>
                      <a:noFill/>
                    </a:lnR>
                    <a:lnT>
                      <a:noFill/>
                    </a:lnT>
                    <a:lnB>
                      <a:noFill/>
                    </a:lnB>
                    <a:solidFill>
                      <a:srgbClr val="FED480"/>
                    </a:solidFill>
                  </a:tcPr>
                </a:tc>
                <a:tc>
                  <a:txBody>
                    <a:bodyPr/>
                    <a:lstStyle/>
                    <a:p>
                      <a:pPr algn="ctr" fontAlgn="ctr"/>
                      <a:r>
                        <a:rPr lang="pt-BR" sz="1100" b="0" i="0" u="none" strike="noStrike">
                          <a:solidFill>
                            <a:srgbClr val="000000"/>
                          </a:solidFill>
                          <a:effectLst/>
                          <a:latin typeface="Arial" panose="020B0604020202020204" pitchFamily="34" charset="0"/>
                        </a:rPr>
                        <a:t>0,0928</a:t>
                      </a:r>
                    </a:p>
                  </a:txBody>
                  <a:tcPr marL="7419" marR="7419" marT="7419" marB="0" anchor="ctr">
                    <a:lnL>
                      <a:noFill/>
                    </a:lnL>
                    <a:lnR>
                      <a:noFill/>
                    </a:lnR>
                    <a:lnT>
                      <a:noFill/>
                    </a:lnT>
                    <a:lnB>
                      <a:noFill/>
                    </a:lnB>
                    <a:solidFill>
                      <a:srgbClr val="F8696B"/>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0,0246</a:t>
                      </a:r>
                    </a:p>
                  </a:txBody>
                  <a:tcPr marL="7419" marR="7419" marT="7419"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0,0505</a:t>
                      </a:r>
                    </a:p>
                  </a:txBody>
                  <a:tcPr marL="7419" marR="7419" marT="7419" marB="0" anchor="ctr">
                    <a:lnL>
                      <a:noFill/>
                    </a:lnL>
                    <a:lnR>
                      <a:noFill/>
                    </a:lnR>
                    <a:lnT>
                      <a:noFill/>
                    </a:lnT>
                    <a:lnB>
                      <a:noFill/>
                    </a:lnB>
                    <a:solidFill>
                      <a:srgbClr val="FED680"/>
                    </a:solidFill>
                  </a:tcPr>
                </a:tc>
                <a:tc>
                  <a:txBody>
                    <a:bodyPr/>
                    <a:lstStyle/>
                    <a:p>
                      <a:pPr algn="ctr" fontAlgn="ctr"/>
                      <a:r>
                        <a:rPr lang="pt-BR" sz="1100" b="0" i="0" u="none" strike="noStrike">
                          <a:solidFill>
                            <a:srgbClr val="000000"/>
                          </a:solidFill>
                          <a:effectLst/>
                          <a:latin typeface="Arial" panose="020B0604020202020204" pitchFamily="34" charset="0"/>
                        </a:rPr>
                        <a:t>0,1061</a:t>
                      </a:r>
                    </a:p>
                  </a:txBody>
                  <a:tcPr marL="7419" marR="7419" marT="7419" marB="0" anchor="ctr">
                    <a:lnL>
                      <a:noFill/>
                    </a:lnL>
                    <a:lnR>
                      <a:noFill/>
                    </a:lnR>
                    <a:lnT>
                      <a:noFill/>
                    </a:lnT>
                    <a:lnB>
                      <a:noFill/>
                    </a:lnB>
                    <a:solidFill>
                      <a:srgbClr val="F8696B"/>
                    </a:solidFill>
                  </a:tcPr>
                </a:tc>
                <a:extLst>
                  <a:ext uri="{0D108BD9-81ED-4DB2-BD59-A6C34878D82A}">
                    <a16:rowId xmlns:a16="http://schemas.microsoft.com/office/drawing/2014/main" val="1406640552"/>
                  </a:ext>
                </a:extLst>
              </a:tr>
              <a:tr h="238476">
                <a:tc>
                  <a:txBody>
                    <a:bodyPr/>
                    <a:lstStyle/>
                    <a:p>
                      <a:pPr algn="l" fontAlgn="ctr"/>
                      <a:r>
                        <a:rPr lang="pt-BR" sz="1100" b="0" i="0" u="none" strike="noStrike">
                          <a:solidFill>
                            <a:srgbClr val="000000"/>
                          </a:solidFill>
                          <a:effectLst/>
                          <a:latin typeface="Arial" panose="020B0604020202020204" pitchFamily="34" charset="0"/>
                        </a:rPr>
                        <a:t>Random Forest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0,0217</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68BF7B"/>
                    </a:solidFill>
                  </a:tcPr>
                </a:tc>
                <a:tc>
                  <a:txBody>
                    <a:bodyPr/>
                    <a:lstStyle/>
                    <a:p>
                      <a:pPr algn="ctr" fontAlgn="ctr"/>
                      <a:r>
                        <a:rPr lang="pt-BR" sz="1100" b="0" i="0" u="none" strike="noStrike">
                          <a:solidFill>
                            <a:srgbClr val="000000"/>
                          </a:solidFill>
                          <a:effectLst/>
                          <a:latin typeface="Arial" panose="020B0604020202020204" pitchFamily="34" charset="0"/>
                        </a:rPr>
                        <a:t>0,0446</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ED480"/>
                    </a:solidFill>
                  </a:tcPr>
                </a:tc>
                <a:tc>
                  <a:txBody>
                    <a:bodyPr/>
                    <a:lstStyle/>
                    <a:p>
                      <a:pPr algn="ctr" fontAlgn="ctr"/>
                      <a:r>
                        <a:rPr lang="pt-BR" sz="1100" b="0" i="0" u="none" strike="noStrike">
                          <a:solidFill>
                            <a:srgbClr val="000000"/>
                          </a:solidFill>
                          <a:effectLst/>
                          <a:latin typeface="Arial" panose="020B0604020202020204" pitchFamily="34" charset="0"/>
                        </a:rPr>
                        <a:t>0,0903</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96F6D"/>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Random Forest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0,0249</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66BE7B"/>
                    </a:solidFill>
                  </a:tcPr>
                </a:tc>
                <a:tc>
                  <a:txBody>
                    <a:bodyPr/>
                    <a:lstStyle/>
                    <a:p>
                      <a:pPr algn="ctr" fontAlgn="ctr"/>
                      <a:r>
                        <a:rPr lang="pt-BR" sz="1100" b="0" i="0" u="none" strike="noStrike">
                          <a:solidFill>
                            <a:srgbClr val="000000"/>
                          </a:solidFill>
                          <a:effectLst/>
                          <a:latin typeface="Arial" panose="020B0604020202020204" pitchFamily="34" charset="0"/>
                        </a:rPr>
                        <a:t>0,0585</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DC67D"/>
                    </a:solidFill>
                  </a:tcPr>
                </a:tc>
                <a:tc>
                  <a:txBody>
                    <a:bodyPr/>
                    <a:lstStyle/>
                    <a:p>
                      <a:pPr algn="ctr" fontAlgn="ctr"/>
                      <a:r>
                        <a:rPr lang="pt-BR" sz="1100" b="0" i="0" u="none" strike="noStrike">
                          <a:solidFill>
                            <a:srgbClr val="000000"/>
                          </a:solidFill>
                          <a:effectLst/>
                          <a:latin typeface="Arial" panose="020B0604020202020204" pitchFamily="34" charset="0"/>
                        </a:rPr>
                        <a:t>0,1055</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96B6C"/>
                    </a:solidFill>
                  </a:tcPr>
                </a:tc>
                <a:extLst>
                  <a:ext uri="{0D108BD9-81ED-4DB2-BD59-A6C34878D82A}">
                    <a16:rowId xmlns:a16="http://schemas.microsoft.com/office/drawing/2014/main" val="3229636391"/>
                  </a:ext>
                </a:extLst>
              </a:tr>
              <a:tr h="238476">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2BAB1"/>
                        </a:solidFill>
                        <a:effectLst/>
                        <a:latin typeface="Calibri" panose="020F0502020204030204" pitchFamily="34" charset="0"/>
                      </a:endParaRP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31160299"/>
                  </a:ext>
                </a:extLst>
              </a:tr>
              <a:tr h="238476">
                <a:tc>
                  <a:txBody>
                    <a:bodyPr/>
                    <a:lstStyle/>
                    <a:p>
                      <a:pPr algn="l" fontAlgn="ctr"/>
                      <a:r>
                        <a:rPr lang="pt-BR" sz="1100" b="0" i="0" u="none" strike="noStrike">
                          <a:solidFill>
                            <a:srgbClr val="000000"/>
                          </a:solidFill>
                          <a:effectLst/>
                          <a:latin typeface="Arial" panose="020B0604020202020204" pitchFamily="34" charset="0"/>
                        </a:rPr>
                        <a:t>BBAS3</a:t>
                      </a: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SANB11</a:t>
                      </a: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extLst>
                  <a:ext uri="{0D108BD9-81ED-4DB2-BD59-A6C34878D82A}">
                    <a16:rowId xmlns:a16="http://schemas.microsoft.com/office/drawing/2014/main" val="2833792104"/>
                  </a:ext>
                </a:extLst>
              </a:tr>
              <a:tr h="141066">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690146"/>
                  </a:ext>
                </a:extLst>
              </a:tr>
              <a:tr h="238476">
                <a:tc>
                  <a:txBody>
                    <a:bodyPr/>
                    <a:lstStyle/>
                    <a:p>
                      <a:pPr algn="l" fontAlgn="ctr"/>
                      <a:r>
                        <a:rPr lang="pt-BR" sz="11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Modelo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RMSE_Diário</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RMSE_Semanal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RMSE_Mensal</a:t>
                      </a:r>
                    </a:p>
                  </a:txBody>
                  <a:tcPr marL="7419" marR="7419" marT="7419"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4066041"/>
                  </a:ext>
                </a:extLst>
              </a:tr>
              <a:tr h="238476">
                <a:tc>
                  <a:txBody>
                    <a:bodyPr/>
                    <a:lstStyle/>
                    <a:p>
                      <a:pPr algn="l" fontAlgn="ctr"/>
                      <a:r>
                        <a:rPr lang="pt-BR" sz="11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6BF7B"/>
                    </a:solidFill>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6BF7B"/>
                    </a:solidFill>
                  </a:tcPr>
                </a:tc>
                <a:tc>
                  <a:txBody>
                    <a:bodyPr/>
                    <a:lstStyle/>
                    <a:p>
                      <a:pPr algn="ctr" fontAlgn="ctr"/>
                      <a:r>
                        <a:rPr lang="pt-BR" sz="1100" b="0" i="0" u="none" strike="noStrike">
                          <a:solidFill>
                            <a:srgbClr val="000000"/>
                          </a:solidFill>
                          <a:effectLst/>
                          <a:latin typeface="Arial" panose="020B0604020202020204" pitchFamily="34" charset="0"/>
                        </a:rPr>
                        <a:t>0,0308</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66BF7B"/>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Baseline</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0,0263</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7DC57C"/>
                    </a:solidFill>
                  </a:tcPr>
                </a:tc>
                <a:tc>
                  <a:txBody>
                    <a:bodyPr/>
                    <a:lstStyle/>
                    <a:p>
                      <a:pPr algn="ctr" fontAlgn="ctr"/>
                      <a:r>
                        <a:rPr lang="pt-BR" sz="1100" b="0" i="0" u="none" strike="noStrike">
                          <a:solidFill>
                            <a:srgbClr val="000000"/>
                          </a:solidFill>
                          <a:effectLst/>
                          <a:latin typeface="Arial" panose="020B0604020202020204" pitchFamily="34" charset="0"/>
                        </a:rPr>
                        <a:t>0,0263</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7DC57C"/>
                    </a:solidFill>
                  </a:tcPr>
                </a:tc>
                <a:tc>
                  <a:txBody>
                    <a:bodyPr/>
                    <a:lstStyle/>
                    <a:p>
                      <a:pPr algn="ctr" fontAlgn="ctr"/>
                      <a:r>
                        <a:rPr lang="pt-BR" sz="1100" b="0" i="0" u="none" strike="noStrike">
                          <a:solidFill>
                            <a:srgbClr val="000000"/>
                          </a:solidFill>
                          <a:effectLst/>
                          <a:latin typeface="Arial" panose="020B0604020202020204" pitchFamily="34" charset="0"/>
                        </a:rPr>
                        <a:t>0,0263</a:t>
                      </a:r>
                    </a:p>
                  </a:txBody>
                  <a:tcPr marL="7419" marR="7419" marT="7419" marB="0" anchor="ctr">
                    <a:lnL>
                      <a:noFill/>
                    </a:lnL>
                    <a:lnR>
                      <a:noFill/>
                    </a:lnR>
                    <a:lnT w="6350" cap="flat" cmpd="sng" algn="ctr">
                      <a:solidFill>
                        <a:srgbClr val="000000"/>
                      </a:solidFill>
                      <a:prstDash val="solid"/>
                      <a:round/>
                      <a:headEnd type="none" w="med" len="med"/>
                      <a:tailEnd type="none" w="med" len="med"/>
                    </a:lnT>
                    <a:lnB>
                      <a:noFill/>
                    </a:lnB>
                    <a:solidFill>
                      <a:srgbClr val="7DC57C"/>
                    </a:solidFill>
                  </a:tcPr>
                </a:tc>
                <a:extLst>
                  <a:ext uri="{0D108BD9-81ED-4DB2-BD59-A6C34878D82A}">
                    <a16:rowId xmlns:a16="http://schemas.microsoft.com/office/drawing/2014/main" val="2116937455"/>
                  </a:ext>
                </a:extLst>
              </a:tr>
              <a:tr h="238476">
                <a:tc>
                  <a:txBody>
                    <a:bodyPr/>
                    <a:lstStyle/>
                    <a:p>
                      <a:pPr algn="l" fontAlgn="ctr"/>
                      <a:r>
                        <a:rPr lang="pt-BR" sz="11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0,0303</a:t>
                      </a:r>
                    </a:p>
                  </a:txBody>
                  <a:tcPr marL="7419" marR="7419" marT="7419" marB="0" anchor="ctr">
                    <a:lnL>
                      <a:noFill/>
                    </a:lnL>
                    <a:lnR>
                      <a:noFill/>
                    </a:lnR>
                    <a:lnT>
                      <a:noFill/>
                    </a:lnT>
                    <a:lnB>
                      <a:noFill/>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0,0677</a:t>
                      </a:r>
                    </a:p>
                  </a:txBody>
                  <a:tcPr marL="7419" marR="7419" marT="7419" marB="0" anchor="ctr">
                    <a:lnL>
                      <a:noFill/>
                    </a:lnL>
                    <a:lnR>
                      <a:noFill/>
                    </a:lnR>
                    <a:lnT>
                      <a:noFill/>
                    </a:lnT>
                    <a:lnB>
                      <a:noFill/>
                    </a:lnB>
                    <a:solidFill>
                      <a:srgbClr val="FED580"/>
                    </a:solidFill>
                  </a:tcPr>
                </a:tc>
                <a:tc>
                  <a:txBody>
                    <a:bodyPr/>
                    <a:lstStyle/>
                    <a:p>
                      <a:pPr algn="ctr" fontAlgn="ctr"/>
                      <a:r>
                        <a:rPr lang="pt-BR" sz="1100" b="0" i="0" u="none" strike="noStrike">
                          <a:solidFill>
                            <a:srgbClr val="000000"/>
                          </a:solidFill>
                          <a:effectLst/>
                          <a:latin typeface="Arial" panose="020B0604020202020204" pitchFamily="34" charset="0"/>
                        </a:rPr>
                        <a:t>0,1401</a:t>
                      </a:r>
                    </a:p>
                  </a:txBody>
                  <a:tcPr marL="7419" marR="7419" marT="7419" marB="0" anchor="ctr">
                    <a:lnL>
                      <a:noFill/>
                    </a:lnL>
                    <a:lnR>
                      <a:noFill/>
                    </a:lnR>
                    <a:lnT>
                      <a:noFill/>
                    </a:lnT>
                    <a:lnB>
                      <a:noFill/>
                    </a:lnB>
                    <a:solidFill>
                      <a:srgbClr val="F9766E"/>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ARIMA</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0,0240</a:t>
                      </a:r>
                    </a:p>
                  </a:txBody>
                  <a:tcPr marL="7419" marR="7419" marT="7419" marB="0" anchor="ctr">
                    <a:lnL>
                      <a:noFill/>
                    </a:lnL>
                    <a:lnR>
                      <a:noFill/>
                    </a:lnR>
                    <a:lnT>
                      <a:noFill/>
                    </a:lnT>
                    <a:lnB>
                      <a:noFill/>
                    </a:lnB>
                    <a:solidFill>
                      <a:srgbClr val="66BF7B"/>
                    </a:solidFill>
                  </a:tcPr>
                </a:tc>
                <a:tc>
                  <a:txBody>
                    <a:bodyPr/>
                    <a:lstStyle/>
                    <a:p>
                      <a:pPr algn="ctr" fontAlgn="ctr"/>
                      <a:r>
                        <a:rPr lang="pt-BR" sz="1100" b="0" i="0" u="none" strike="noStrike">
                          <a:solidFill>
                            <a:srgbClr val="000000"/>
                          </a:solidFill>
                          <a:effectLst/>
                          <a:latin typeface="Arial" panose="020B0604020202020204" pitchFamily="34" charset="0"/>
                        </a:rPr>
                        <a:t>0,0515</a:t>
                      </a:r>
                    </a:p>
                  </a:txBody>
                  <a:tcPr marL="7419" marR="7419" marT="7419" marB="0" anchor="ctr">
                    <a:lnL>
                      <a:noFill/>
                    </a:lnL>
                    <a:lnR>
                      <a:noFill/>
                    </a:lnR>
                    <a:lnT>
                      <a:noFill/>
                    </a:lnT>
                    <a:lnB>
                      <a:noFill/>
                    </a:lnB>
                    <a:solidFill>
                      <a:srgbClr val="FED680"/>
                    </a:solidFill>
                  </a:tcPr>
                </a:tc>
                <a:tc>
                  <a:txBody>
                    <a:bodyPr/>
                    <a:lstStyle/>
                    <a:p>
                      <a:pPr algn="ctr" fontAlgn="ctr"/>
                      <a:r>
                        <a:rPr lang="pt-BR" sz="1100" b="0" i="0" u="none" strike="noStrike">
                          <a:solidFill>
                            <a:srgbClr val="000000"/>
                          </a:solidFill>
                          <a:effectLst/>
                          <a:latin typeface="Arial" panose="020B0604020202020204" pitchFamily="34" charset="0"/>
                        </a:rPr>
                        <a:t>0,1037</a:t>
                      </a:r>
                    </a:p>
                  </a:txBody>
                  <a:tcPr marL="7419" marR="7419" marT="7419" marB="0" anchor="ctr">
                    <a:lnL>
                      <a:noFill/>
                    </a:lnL>
                    <a:lnR>
                      <a:noFill/>
                    </a:lnR>
                    <a:lnT>
                      <a:noFill/>
                    </a:lnT>
                    <a:lnB>
                      <a:noFill/>
                    </a:lnB>
                    <a:solidFill>
                      <a:srgbClr val="F97B6F"/>
                    </a:solidFill>
                  </a:tcPr>
                </a:tc>
                <a:extLst>
                  <a:ext uri="{0D108BD9-81ED-4DB2-BD59-A6C34878D82A}">
                    <a16:rowId xmlns:a16="http://schemas.microsoft.com/office/drawing/2014/main" val="3486063804"/>
                  </a:ext>
                </a:extLst>
              </a:tr>
              <a:tr h="238476">
                <a:tc>
                  <a:txBody>
                    <a:bodyPr/>
                    <a:lstStyle/>
                    <a:p>
                      <a:pPr algn="l" fontAlgn="ctr"/>
                      <a:r>
                        <a:rPr lang="pt-BR" sz="1100" b="0" i="0" u="none" strike="noStrike">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0,0305</a:t>
                      </a:r>
                    </a:p>
                  </a:txBody>
                  <a:tcPr marL="7419" marR="7419" marT="7419" marB="0" anchor="ctr">
                    <a:lnL>
                      <a:noFill/>
                    </a:lnL>
                    <a:lnR>
                      <a:noFill/>
                    </a:lnR>
                    <a:lnT>
                      <a:noFill/>
                    </a:lnT>
                    <a:lnB>
                      <a:noFill/>
                    </a:lnB>
                    <a:solidFill>
                      <a:srgbClr val="64BE7B"/>
                    </a:solidFill>
                  </a:tcPr>
                </a:tc>
                <a:tc>
                  <a:txBody>
                    <a:bodyPr/>
                    <a:lstStyle/>
                    <a:p>
                      <a:pPr algn="ctr" fontAlgn="ctr"/>
                      <a:r>
                        <a:rPr lang="pt-BR" sz="1100" b="0" i="0" u="none" strike="noStrike">
                          <a:solidFill>
                            <a:srgbClr val="000000"/>
                          </a:solidFill>
                          <a:effectLst/>
                          <a:latin typeface="Arial" panose="020B0604020202020204" pitchFamily="34" charset="0"/>
                        </a:rPr>
                        <a:t>0,0689</a:t>
                      </a:r>
                    </a:p>
                  </a:txBody>
                  <a:tcPr marL="7419" marR="7419" marT="7419" marB="0" anchor="ctr">
                    <a:lnL>
                      <a:noFill/>
                    </a:lnL>
                    <a:lnR>
                      <a:noFill/>
                    </a:lnR>
                    <a:lnT>
                      <a:noFill/>
                    </a:lnT>
                    <a:lnB>
                      <a:noFill/>
                    </a:lnB>
                    <a:solidFill>
                      <a:srgbClr val="FED380"/>
                    </a:solidFill>
                  </a:tcPr>
                </a:tc>
                <a:tc>
                  <a:txBody>
                    <a:bodyPr/>
                    <a:lstStyle/>
                    <a:p>
                      <a:pPr algn="ctr" fontAlgn="ctr"/>
                      <a:r>
                        <a:rPr lang="pt-BR" sz="1100" b="0" i="0" u="none" strike="noStrike">
                          <a:solidFill>
                            <a:srgbClr val="000000"/>
                          </a:solidFill>
                          <a:effectLst/>
                          <a:latin typeface="Arial" panose="020B0604020202020204" pitchFamily="34" charset="0"/>
                        </a:rPr>
                        <a:t>0,1448</a:t>
                      </a:r>
                    </a:p>
                  </a:txBody>
                  <a:tcPr marL="7419" marR="7419" marT="7419" marB="0" anchor="ctr">
                    <a:lnL>
                      <a:noFill/>
                    </a:lnL>
                    <a:lnR>
                      <a:noFill/>
                    </a:lnR>
                    <a:lnT>
                      <a:noFill/>
                    </a:lnT>
                    <a:lnB>
                      <a:noFill/>
                    </a:lnB>
                    <a:solidFill>
                      <a:srgbClr val="F9706D"/>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Linear Regression</a:t>
                      </a:r>
                    </a:p>
                  </a:txBody>
                  <a:tcPr marL="7419" marR="7419" marT="7419" marB="0" anchor="ctr">
                    <a:lnL>
                      <a:noFill/>
                    </a:lnL>
                    <a:lnR>
                      <a:noFill/>
                    </a:lnR>
                    <a:lnT>
                      <a:noFill/>
                    </a:lnT>
                    <a:lnB>
                      <a:noFill/>
                    </a:lnB>
                  </a:tcPr>
                </a:tc>
                <a:tc>
                  <a:txBody>
                    <a:bodyPr/>
                    <a:lstStyle/>
                    <a:p>
                      <a:pPr algn="ctr" fontAlgn="ctr"/>
                      <a:r>
                        <a:rPr lang="pt-BR" sz="1100" b="0" i="0" u="none" strike="noStrike">
                          <a:solidFill>
                            <a:srgbClr val="000000"/>
                          </a:solidFill>
                          <a:effectLst/>
                          <a:latin typeface="Arial" panose="020B0604020202020204" pitchFamily="34" charset="0"/>
                        </a:rPr>
                        <a:t>0,0239</a:t>
                      </a:r>
                    </a:p>
                  </a:txBody>
                  <a:tcPr marL="7419" marR="7419" marT="7419" marB="0" anchor="ctr">
                    <a:lnL>
                      <a:noFill/>
                    </a:lnL>
                    <a:lnR>
                      <a:noFill/>
                    </a:lnR>
                    <a:lnT>
                      <a:noFill/>
                    </a:lnT>
                    <a:lnB>
                      <a:noFill/>
                    </a:lnB>
                    <a:solidFill>
                      <a:srgbClr val="65BE7B"/>
                    </a:solidFill>
                  </a:tcPr>
                </a:tc>
                <a:tc>
                  <a:txBody>
                    <a:bodyPr/>
                    <a:lstStyle/>
                    <a:p>
                      <a:pPr algn="ctr" fontAlgn="ctr"/>
                      <a:r>
                        <a:rPr lang="pt-BR" sz="1100" b="0" i="0" u="none" strike="noStrike">
                          <a:solidFill>
                            <a:srgbClr val="000000"/>
                          </a:solidFill>
                          <a:effectLst/>
                          <a:latin typeface="Arial" panose="020B0604020202020204" pitchFamily="34" charset="0"/>
                        </a:rPr>
                        <a:t>0,0520</a:t>
                      </a:r>
                    </a:p>
                  </a:txBody>
                  <a:tcPr marL="7419" marR="7419" marT="7419" marB="0" anchor="ctr">
                    <a:lnL>
                      <a:noFill/>
                    </a:lnL>
                    <a:lnR>
                      <a:noFill/>
                    </a:lnR>
                    <a:lnT>
                      <a:noFill/>
                    </a:lnT>
                    <a:lnB>
                      <a:noFill/>
                    </a:lnB>
                    <a:solidFill>
                      <a:srgbClr val="FED580"/>
                    </a:solidFill>
                  </a:tcPr>
                </a:tc>
                <a:tc>
                  <a:txBody>
                    <a:bodyPr/>
                    <a:lstStyle/>
                    <a:p>
                      <a:pPr algn="ctr" fontAlgn="ctr"/>
                      <a:r>
                        <a:rPr lang="pt-BR" sz="1100" b="0" i="0" u="none" strike="noStrike">
                          <a:solidFill>
                            <a:srgbClr val="000000"/>
                          </a:solidFill>
                          <a:effectLst/>
                          <a:latin typeface="Arial" panose="020B0604020202020204" pitchFamily="34" charset="0"/>
                        </a:rPr>
                        <a:t>0,1141</a:t>
                      </a:r>
                    </a:p>
                  </a:txBody>
                  <a:tcPr marL="7419" marR="7419" marT="7419" marB="0" anchor="ctr">
                    <a:lnL>
                      <a:noFill/>
                    </a:lnL>
                    <a:lnR>
                      <a:noFill/>
                    </a:lnR>
                    <a:lnT>
                      <a:noFill/>
                    </a:lnT>
                    <a:lnB>
                      <a:noFill/>
                    </a:lnB>
                    <a:solidFill>
                      <a:srgbClr val="F8696B"/>
                    </a:solidFill>
                  </a:tcPr>
                </a:tc>
                <a:extLst>
                  <a:ext uri="{0D108BD9-81ED-4DB2-BD59-A6C34878D82A}">
                    <a16:rowId xmlns:a16="http://schemas.microsoft.com/office/drawing/2014/main" val="3733853885"/>
                  </a:ext>
                </a:extLst>
              </a:tr>
              <a:tr h="238476">
                <a:tc>
                  <a:txBody>
                    <a:bodyPr/>
                    <a:lstStyle/>
                    <a:p>
                      <a:pPr algn="l" fontAlgn="ctr"/>
                      <a:r>
                        <a:rPr lang="pt-BR" sz="1100" b="0" i="0" u="none" strike="noStrike">
                          <a:solidFill>
                            <a:srgbClr val="000000"/>
                          </a:solidFill>
                          <a:effectLst/>
                          <a:latin typeface="Arial" panose="020B0604020202020204" pitchFamily="34" charset="0"/>
                        </a:rPr>
                        <a:t>Random Forest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0,0326</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74C37C"/>
                    </a:solidFill>
                  </a:tcPr>
                </a:tc>
                <a:tc>
                  <a:txBody>
                    <a:bodyPr/>
                    <a:lstStyle/>
                    <a:p>
                      <a:pPr algn="ctr" fontAlgn="ctr"/>
                      <a:r>
                        <a:rPr lang="pt-BR" sz="1100" b="0" i="0" u="none" strike="noStrike">
                          <a:solidFill>
                            <a:srgbClr val="000000"/>
                          </a:solidFill>
                          <a:effectLst/>
                          <a:latin typeface="Arial" panose="020B0604020202020204" pitchFamily="34" charset="0"/>
                        </a:rPr>
                        <a:t>0,0698</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ED280"/>
                    </a:solidFill>
                  </a:tcPr>
                </a:tc>
                <a:tc>
                  <a:txBody>
                    <a:bodyPr/>
                    <a:lstStyle/>
                    <a:p>
                      <a:pPr algn="ctr" fontAlgn="ctr"/>
                      <a:r>
                        <a:rPr lang="pt-BR" sz="1100" b="0" i="0" u="none" strike="noStrike">
                          <a:solidFill>
                            <a:srgbClr val="000000"/>
                          </a:solidFill>
                          <a:effectLst/>
                          <a:latin typeface="Arial" panose="020B0604020202020204" pitchFamily="34" charset="0"/>
                        </a:rPr>
                        <a:t>0,1499</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endParaRPr lang="pt-BR" sz="900" b="0" i="0" u="none" strike="noStrike">
                        <a:solidFill>
                          <a:srgbClr val="000000"/>
                        </a:solidFill>
                        <a:effectLst/>
                        <a:latin typeface="Calibri" panose="020F0502020204030204" pitchFamily="34" charset="0"/>
                      </a:endParaRPr>
                    </a:p>
                  </a:txBody>
                  <a:tcPr marL="7419" marR="7419" marT="7419" marB="0" anchor="ctr">
                    <a:lnL>
                      <a:noFill/>
                    </a:lnL>
                    <a:lnR>
                      <a:noFill/>
                    </a:lnR>
                    <a:lnT>
                      <a:noFill/>
                    </a:lnT>
                    <a:lnB>
                      <a:noFill/>
                    </a:lnB>
                  </a:tcPr>
                </a:tc>
                <a:tc>
                  <a:txBody>
                    <a:bodyPr/>
                    <a:lstStyle/>
                    <a:p>
                      <a:pPr algn="l" fontAlgn="ctr"/>
                      <a:r>
                        <a:rPr lang="pt-BR" sz="1100" b="0" i="0" u="none" strike="noStrike">
                          <a:solidFill>
                            <a:srgbClr val="000000"/>
                          </a:solidFill>
                          <a:effectLst/>
                          <a:latin typeface="Arial" panose="020B0604020202020204" pitchFamily="34" charset="0"/>
                        </a:rPr>
                        <a:t>Random Forest</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0,0237</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ctr" fontAlgn="ctr"/>
                      <a:r>
                        <a:rPr lang="pt-BR" sz="1100" b="0" i="0" u="none" strike="noStrike">
                          <a:solidFill>
                            <a:srgbClr val="000000"/>
                          </a:solidFill>
                          <a:effectLst/>
                          <a:latin typeface="Arial" panose="020B0604020202020204" pitchFamily="34" charset="0"/>
                        </a:rPr>
                        <a:t>0,0540</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ED17F"/>
                    </a:solidFill>
                  </a:tcPr>
                </a:tc>
                <a:tc>
                  <a:txBody>
                    <a:bodyPr/>
                    <a:lstStyle/>
                    <a:p>
                      <a:pPr algn="ctr" fontAlgn="ctr"/>
                      <a:r>
                        <a:rPr lang="pt-BR" sz="1100" b="0" i="0" u="none" strike="noStrike" dirty="0">
                          <a:solidFill>
                            <a:srgbClr val="000000"/>
                          </a:solidFill>
                          <a:effectLst/>
                          <a:latin typeface="Arial" panose="020B0604020202020204" pitchFamily="34" charset="0"/>
                        </a:rPr>
                        <a:t>0,1134</a:t>
                      </a:r>
                    </a:p>
                  </a:txBody>
                  <a:tcPr marL="7419" marR="7419" marT="7419" marB="0" anchor="ctr">
                    <a:lnL>
                      <a:noFill/>
                    </a:lnL>
                    <a:lnR>
                      <a:noFill/>
                    </a:lnR>
                    <a:lnT>
                      <a:noFill/>
                    </a:lnT>
                    <a:lnB w="6350" cap="flat" cmpd="sng" algn="ctr">
                      <a:solidFill>
                        <a:srgbClr val="000000"/>
                      </a:solidFill>
                      <a:prstDash val="solid"/>
                      <a:round/>
                      <a:headEnd type="none" w="med" len="med"/>
                      <a:tailEnd type="none" w="med" len="med"/>
                    </a:lnB>
                    <a:solidFill>
                      <a:srgbClr val="F96B6C"/>
                    </a:solidFill>
                  </a:tcPr>
                </a:tc>
                <a:extLst>
                  <a:ext uri="{0D108BD9-81ED-4DB2-BD59-A6C34878D82A}">
                    <a16:rowId xmlns:a16="http://schemas.microsoft.com/office/drawing/2014/main" val="3935617401"/>
                  </a:ext>
                </a:extLst>
              </a:tr>
            </a:tbl>
          </a:graphicData>
        </a:graphic>
      </p:graphicFrame>
    </p:spTree>
    <p:extLst>
      <p:ext uri="{BB962C8B-B14F-4D97-AF65-F5344CB8AC3E}">
        <p14:creationId xmlns:p14="http://schemas.microsoft.com/office/powerpoint/2010/main" val="1560094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1" name="Imagem 20" descr="Computador ligado sobre uma mesa de madeira&#10;&#10;Descrição gerada automaticamente">
            <a:extLst>
              <a:ext uri="{FF2B5EF4-FFF2-40B4-BE49-F238E27FC236}">
                <a16:creationId xmlns:a16="http://schemas.microsoft.com/office/drawing/2014/main" id="{1306DCBA-FB67-4B66-A5AA-BD70C783D04F}"/>
              </a:ext>
            </a:extLst>
          </p:cNvPr>
          <p:cNvPicPr>
            <a:picLocks noChangeAspect="1"/>
          </p:cNvPicPr>
          <p:nvPr/>
        </p:nvPicPr>
        <p:blipFill rotWithShape="1">
          <a:blip r:embed="rId3">
            <a:extLst>
              <a:ext uri="{28A0092B-C50C-407E-A947-70E740481C1C}">
                <a14:useLocalDpi xmlns:a14="http://schemas.microsoft.com/office/drawing/2010/main" val="0"/>
              </a:ext>
            </a:extLst>
          </a:blip>
          <a:srcRect l="993" t="463" r="20503" b="2290"/>
          <a:stretch/>
        </p:blipFill>
        <p:spPr>
          <a:xfrm>
            <a:off x="4001254" y="27970"/>
            <a:ext cx="8190746" cy="6830030"/>
          </a:xfrm>
          <a:prstGeom prst="rect">
            <a:avLst/>
          </a:prstGeom>
        </p:spPr>
      </p:pic>
      <p:grpSp>
        <p:nvGrpSpPr>
          <p:cNvPr id="56" name="Google Shape;56;p13"/>
          <p:cNvGrpSpPr/>
          <p:nvPr/>
        </p:nvGrpSpPr>
        <p:grpSpPr>
          <a:xfrm>
            <a:off x="-3245626"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grpSp>
        <p:nvGrpSpPr>
          <p:cNvPr id="16" name="Agrupar 15">
            <a:extLst>
              <a:ext uri="{FF2B5EF4-FFF2-40B4-BE49-F238E27FC236}">
                <a16:creationId xmlns:a16="http://schemas.microsoft.com/office/drawing/2014/main" id="{9684D99A-72DF-4D5F-8D9A-5736DBDA7732}"/>
              </a:ext>
            </a:extLst>
          </p:cNvPr>
          <p:cNvGrpSpPr/>
          <p:nvPr/>
        </p:nvGrpSpPr>
        <p:grpSpPr>
          <a:xfrm>
            <a:off x="0"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799046"/>
            <a:ext cx="5769507" cy="1259228"/>
          </a:xfrm>
          <a:prstGeom prst="rect">
            <a:avLst/>
          </a:prstGeom>
          <a:noFill/>
          <a:ln>
            <a:noFill/>
          </a:ln>
        </p:spPr>
        <p:txBody>
          <a:bodyPr spcFirstLastPara="1" wrap="square" lIns="121900" tIns="121900" rIns="121900" bIns="121900" anchor="ctr"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a:t>Séries Temporais aplicadas ao</a:t>
            </a:r>
            <a:br>
              <a:rPr lang="en-US" sz="2400" dirty="0"/>
            </a:br>
            <a:r>
              <a:rPr lang="en-US" sz="2400" dirty="0"/>
              <a:t>Mercado Financeiro</a:t>
            </a:r>
          </a:p>
          <a:p>
            <a:r>
              <a:rPr lang="en-US" sz="1600" b="0" i="1" dirty="0">
                <a:solidFill>
                  <a:schemeClr val="bg1"/>
                </a:solidFill>
              </a:rPr>
              <a:t>Modelo preditivo de preços das ações da B3</a:t>
            </a:r>
            <a:endParaRPr lang="da-DK" sz="1100" b="0" i="1" dirty="0">
              <a:solidFill>
                <a:schemeClr val="bg1"/>
              </a:solidFill>
            </a:endParaRPr>
          </a:p>
        </p:txBody>
      </p:sp>
      <p:pic>
        <p:nvPicPr>
          <p:cNvPr id="20" name="Imagem 19">
            <a:extLst>
              <a:ext uri="{FF2B5EF4-FFF2-40B4-BE49-F238E27FC236}">
                <a16:creationId xmlns:a16="http://schemas.microsoft.com/office/drawing/2014/main" id="{4C5EEAC4-B5D4-47CE-97F1-92B7D34290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3328" y="6041012"/>
            <a:ext cx="1907374" cy="366795"/>
          </a:xfrm>
          <a:prstGeom prst="roundRect">
            <a:avLst/>
          </a:prstGeom>
        </p:spPr>
      </p:pic>
      <p:sp>
        <p:nvSpPr>
          <p:cNvPr id="64" name="Google Shape;64;p13"/>
          <p:cNvSpPr txBox="1"/>
          <p:nvPr/>
        </p:nvSpPr>
        <p:spPr>
          <a:xfrm>
            <a:off x="403093" y="5215433"/>
            <a:ext cx="1537896" cy="508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pt-BR" sz="1200" kern="0" dirty="0">
                <a:solidFill>
                  <a:schemeClr val="bg1"/>
                </a:solidFill>
                <a:latin typeface="Open Sans"/>
                <a:ea typeface="Open Sans"/>
                <a:cs typeface="Open Sans"/>
                <a:sym typeface="Open Sans"/>
              </a:rPr>
              <a:t>13/08/2020</a:t>
            </a:r>
            <a:endParaRPr kern="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811223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2783632" y="2915678"/>
            <a:ext cx="6624736"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1. Objetivo</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4</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3001076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7CE6D840-DF1E-4A97-9082-12C063609CA3}"/>
              </a:ext>
            </a:extLst>
          </p:cNvPr>
          <p:cNvSpPr/>
          <p:nvPr/>
        </p:nvSpPr>
        <p:spPr>
          <a:xfrm>
            <a:off x="4077886" y="1034980"/>
            <a:ext cx="7200000" cy="4832092"/>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Desenvolver um modelo que faça a </a:t>
            </a:r>
            <a:r>
              <a:rPr lang="pt-BR" sz="1400" b="1" dirty="0">
                <a:solidFill>
                  <a:srgbClr val="434343"/>
                </a:solidFill>
                <a:latin typeface="Open Sans" panose="020B0604020202020204" charset="0"/>
                <a:ea typeface="Open Sans" panose="020B0604020202020204" charset="0"/>
                <a:cs typeface="Open Sans" panose="020B0604020202020204" charset="0"/>
              </a:rPr>
              <a:t>predição dos preços das ações das empresas listadas na B3</a:t>
            </a:r>
            <a:r>
              <a:rPr lang="pt-BR" sz="1400" dirty="0">
                <a:solidFill>
                  <a:srgbClr val="434343"/>
                </a:solidFill>
                <a:latin typeface="Open Sans" panose="020B0604020202020204" charset="0"/>
                <a:ea typeface="Open Sans" panose="020B0604020202020204" charset="0"/>
                <a:cs typeface="Open Sans" panose="020B0604020202020204" charset="0"/>
              </a:rPr>
              <a:t> e, com isso, recomendar uma carteira de ativos que supere os resultados da Selic do Ibovespa.</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isso, serão utilizadas as bases de dados históricos (</a:t>
            </a:r>
            <a:r>
              <a:rPr lang="pt-BR" sz="1400" b="1" dirty="0">
                <a:solidFill>
                  <a:srgbClr val="434343"/>
                </a:solidFill>
                <a:latin typeface="Open Sans" panose="020B0604020202020204" charset="0"/>
                <a:ea typeface="Open Sans" panose="020B0604020202020204" charset="0"/>
                <a:cs typeface="Open Sans" panose="020B0604020202020204" charset="0"/>
              </a:rPr>
              <a:t>séries temporais</a:t>
            </a:r>
            <a:r>
              <a:rPr lang="pt-BR" sz="1400" dirty="0">
                <a:solidFill>
                  <a:srgbClr val="434343"/>
                </a:solidFill>
                <a:latin typeface="Open Sans" panose="020B0604020202020204" charset="0"/>
                <a:ea typeface="Open Sans" panose="020B0604020202020204" charset="0"/>
                <a:cs typeface="Open Sans" panose="020B0604020202020204" charset="0"/>
              </a:rPr>
              <a:t>) dos preços das ações das empresas. Também é possível que sejam utilizados dados históricos de alguns indicadores macroeconômicos contidos no site do Banco Central do Brasil (IPCA, Selic, dólar, etc.), da perfomance do Ibovespa, dos dados fundamentalistas das empresas (lucro, endividamento, ROE, etc.) e de distribuições de dividendos e JCP (juros sobre capital próprio).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extração dos dados, serão utilizadas técnicas de </a:t>
            </a:r>
            <a:r>
              <a:rPr lang="pt-BR" sz="1400" b="1" dirty="0">
                <a:solidFill>
                  <a:srgbClr val="434343"/>
                </a:solidFill>
                <a:latin typeface="Open Sans" panose="020B0604020202020204" charset="0"/>
                <a:ea typeface="Open Sans" panose="020B0604020202020204" charset="0"/>
                <a:cs typeface="Open Sans" panose="020B0604020202020204" charset="0"/>
              </a:rPr>
              <a:t>Web Scrapping </a:t>
            </a:r>
            <a:r>
              <a:rPr lang="pt-BR" sz="1400" dirty="0">
                <a:solidFill>
                  <a:srgbClr val="434343"/>
                </a:solidFill>
                <a:latin typeface="Open Sans" panose="020B0604020202020204" charset="0"/>
                <a:ea typeface="Open Sans" panose="020B0604020202020204" charset="0"/>
                <a:cs typeface="Open Sans" panose="020B0604020202020204" charset="0"/>
              </a:rPr>
              <a:t>e requisições por meio de </a:t>
            </a:r>
            <a:r>
              <a:rPr lang="pt-BR" sz="1400" b="1" dirty="0">
                <a:solidFill>
                  <a:srgbClr val="434343"/>
                </a:solidFill>
                <a:latin typeface="Open Sans" panose="020B0604020202020204" charset="0"/>
                <a:ea typeface="Open Sans" panose="020B0604020202020204" charset="0"/>
                <a:cs typeface="Open Sans" panose="020B0604020202020204" charset="0"/>
              </a:rPr>
              <a:t>API</a:t>
            </a:r>
            <a:r>
              <a:rPr lang="pt-BR" sz="1400" dirty="0">
                <a:solidFill>
                  <a:srgbClr val="434343"/>
                </a:solidFill>
                <a:latin typeface="Open Sans" panose="020B0604020202020204" charset="0"/>
                <a:ea typeface="Open Sans" panose="020B0604020202020204" charset="0"/>
                <a:cs typeface="Open Sans" panose="020B0604020202020204" charset="0"/>
              </a:rPr>
              <a:t> (quando disponibilizada pela fonte).</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criar o modelo preditivo, serão aplicadas, inicialmente, as </a:t>
            </a:r>
            <a:r>
              <a:rPr lang="pt-BR" sz="1400" b="1" dirty="0">
                <a:solidFill>
                  <a:srgbClr val="434343"/>
                </a:solidFill>
                <a:latin typeface="Open Sans" panose="020B0604020202020204" charset="0"/>
                <a:ea typeface="Open Sans" panose="020B0604020202020204" charset="0"/>
                <a:cs typeface="Open Sans" panose="020B0604020202020204" charset="0"/>
              </a:rPr>
              <a:t>técnicas tradicionais </a:t>
            </a:r>
            <a:r>
              <a:rPr lang="pt-BR" sz="1400" dirty="0">
                <a:solidFill>
                  <a:srgbClr val="434343"/>
                </a:solidFill>
                <a:latin typeface="Open Sans" panose="020B0604020202020204" charset="0"/>
                <a:ea typeface="Open Sans" panose="020B0604020202020204" charset="0"/>
                <a:cs typeface="Open Sans" panose="020B0604020202020204" charset="0"/>
              </a:rPr>
              <a:t>de séries temporais (ARIMA, SARIMA, etc.), e posteriormente o problema será abordado com </a:t>
            </a:r>
            <a:r>
              <a:rPr lang="pt-BR" sz="1400" b="1" dirty="0">
                <a:solidFill>
                  <a:srgbClr val="434343"/>
                </a:solidFill>
                <a:latin typeface="Open Sans" panose="020B0604020202020204" charset="0"/>
                <a:ea typeface="Open Sans" panose="020B0604020202020204" charset="0"/>
                <a:cs typeface="Open Sans" panose="020B0604020202020204" charset="0"/>
              </a:rPr>
              <a:t>modelos mais robustos e sofisticados </a:t>
            </a:r>
            <a:r>
              <a:rPr lang="pt-BR" sz="1400" dirty="0">
                <a:solidFill>
                  <a:srgbClr val="434343"/>
                </a:solidFill>
                <a:latin typeface="Open Sans" panose="020B0604020202020204" charset="0"/>
                <a:ea typeface="Open Sans" panose="020B0604020202020204" charset="0"/>
                <a:cs typeface="Open Sans" panose="020B0604020202020204" charset="0"/>
              </a:rPr>
              <a:t>para tratamento de padrões sequenciais, como:</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742950" lvl="1" indent="-285750" algn="just">
              <a:buFont typeface="Wingdings" panose="05000000000000000000" pitchFamily="2" charset="2"/>
              <a:buChar char="§"/>
              <a:defRPr/>
            </a:pPr>
            <a:r>
              <a:rPr lang="pt-BR" sz="1400" dirty="0">
                <a:solidFill>
                  <a:srgbClr val="434343"/>
                </a:solidFill>
                <a:latin typeface="Open Sans" panose="020B0604020202020204" charset="0"/>
                <a:ea typeface="Open Sans" panose="020B0604020202020204" charset="0"/>
                <a:cs typeface="Open Sans" panose="020B0604020202020204" charset="0"/>
              </a:rPr>
              <a:t>Discretização da série temporal para aplicação de algoritmos de Machine Learning; e</a:t>
            </a:r>
          </a:p>
          <a:p>
            <a:pPr marL="742950" lvl="1" indent="-285750" algn="just">
              <a:buFont typeface="Wingdings" panose="05000000000000000000" pitchFamily="2" charset="2"/>
              <a:buChar char="§"/>
              <a:defRPr/>
            </a:pPr>
            <a:r>
              <a:rPr lang="pt-BR" sz="1400" dirty="0">
                <a:solidFill>
                  <a:srgbClr val="434343"/>
                </a:solidFill>
                <a:latin typeface="Open Sans" panose="020B0604020202020204" charset="0"/>
                <a:ea typeface="Open Sans" panose="020B0604020202020204" charset="0"/>
                <a:cs typeface="Open Sans" panose="020B0604020202020204" charset="0"/>
              </a:rPr>
              <a:t>Deep Learning (RNN, LSTM, etc.)</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1" name="Retângulo 10">
            <a:extLst>
              <a:ext uri="{FF2B5EF4-FFF2-40B4-BE49-F238E27FC236}">
                <a16:creationId xmlns:a16="http://schemas.microsoft.com/office/drawing/2014/main" id="{AA2A4ECE-BA70-453F-B016-422ED6D16229}"/>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Laptop em cima de mesa&#10;&#10;Descrição gerada automaticamente">
            <a:extLst>
              <a:ext uri="{FF2B5EF4-FFF2-40B4-BE49-F238E27FC236}">
                <a16:creationId xmlns:a16="http://schemas.microsoft.com/office/drawing/2014/main" id="{B31A7BB2-EC5E-47E9-A774-96265FDDFF34}"/>
              </a:ext>
            </a:extLst>
          </p:cNvPr>
          <p:cNvPicPr>
            <a:picLocks noChangeAspect="1"/>
          </p:cNvPicPr>
          <p:nvPr/>
        </p:nvPicPr>
        <p:blipFill rotWithShape="1">
          <a:blip r:embed="rId2">
            <a:extLst>
              <a:ext uri="{28A0092B-C50C-407E-A947-70E740481C1C}">
                <a14:useLocalDpi xmlns:a14="http://schemas.microsoft.com/office/drawing/2010/main" val="0"/>
              </a:ext>
            </a:extLst>
          </a:blip>
          <a:srcRect l="8721" r="4946"/>
          <a:stretch/>
        </p:blipFill>
        <p:spPr>
          <a:xfrm>
            <a:off x="-2" y="0"/>
            <a:ext cx="3947162" cy="6858000"/>
          </a:xfrm>
          <a:prstGeom prst="rect">
            <a:avLst/>
          </a:prstGeom>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4208611" y="179403"/>
            <a:ext cx="1887389"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1. Objetivo</a:t>
            </a: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4" name="Retângulo 13">
            <a:extLst>
              <a:ext uri="{FF2B5EF4-FFF2-40B4-BE49-F238E27FC236}">
                <a16:creationId xmlns:a16="http://schemas.microsoft.com/office/drawing/2014/main" id="{8794ACB3-30AC-4C50-8CDA-D54073E6A106}"/>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65696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2277187" y="2915678"/>
            <a:ext cx="7637625"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2. Contextualização</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6</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489019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7470E8CE-A2FA-4A9B-BA5E-180F42A33307}"/>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Title Placeholder 1">
            <a:extLst>
              <a:ext uri="{FF2B5EF4-FFF2-40B4-BE49-F238E27FC236}">
                <a16:creationId xmlns:a16="http://schemas.microsoft.com/office/drawing/2014/main" id="{E938D2BB-BA2D-4559-AD7B-6AA230A8D446}"/>
              </a:ext>
            </a:extLst>
          </p:cNvPr>
          <p:cNvSpPr txBox="1">
            <a:spLocks/>
          </p:cNvSpPr>
          <p:nvPr/>
        </p:nvSpPr>
        <p:spPr>
          <a:xfrm>
            <a:off x="4208611" y="179403"/>
            <a:ext cx="3345740"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2. Contextualização</a:t>
            </a:r>
          </a:p>
        </p:txBody>
      </p:sp>
      <p:pic>
        <p:nvPicPr>
          <p:cNvPr id="6" name="Imagem 5" descr="Uma imagem contendo pessoa, água, homem, segurando&#10;&#10;Descrição gerada automaticamente">
            <a:extLst>
              <a:ext uri="{FF2B5EF4-FFF2-40B4-BE49-F238E27FC236}">
                <a16:creationId xmlns:a16="http://schemas.microsoft.com/office/drawing/2014/main" id="{41194D00-3B0D-4B26-BF98-30F5F253852F}"/>
              </a:ext>
            </a:extLst>
          </p:cNvPr>
          <p:cNvPicPr>
            <a:picLocks noChangeAspect="1"/>
          </p:cNvPicPr>
          <p:nvPr/>
        </p:nvPicPr>
        <p:blipFill rotWithShape="1">
          <a:blip r:embed="rId2">
            <a:extLst>
              <a:ext uri="{28A0092B-C50C-407E-A947-70E740481C1C}">
                <a14:useLocalDpi xmlns:a14="http://schemas.microsoft.com/office/drawing/2010/main" val="0"/>
              </a:ext>
            </a:extLst>
          </a:blip>
          <a:srcRect b="2174"/>
          <a:stretch/>
        </p:blipFill>
        <p:spPr>
          <a:xfrm>
            <a:off x="-4" y="-1"/>
            <a:ext cx="3947162" cy="6858001"/>
          </a:xfrm>
          <a:prstGeom prst="rect">
            <a:avLst/>
          </a:prstGeom>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1034980"/>
            <a:ext cx="7200000" cy="3754874"/>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O </a:t>
            </a:r>
            <a:r>
              <a:rPr lang="pt-BR" sz="1400" b="1" dirty="0">
                <a:solidFill>
                  <a:srgbClr val="434343"/>
                </a:solidFill>
                <a:latin typeface="Open Sans" panose="020B0604020202020204" charset="0"/>
                <a:ea typeface="Open Sans" panose="020B0604020202020204" charset="0"/>
                <a:cs typeface="Open Sans" panose="020B0604020202020204" charset="0"/>
              </a:rPr>
              <a:t>mercado financeiro</a:t>
            </a:r>
            <a:r>
              <a:rPr lang="pt-BR" sz="1400" dirty="0">
                <a:solidFill>
                  <a:srgbClr val="434343"/>
                </a:solidFill>
                <a:latin typeface="Open Sans" panose="020B0604020202020204" charset="0"/>
                <a:ea typeface="Open Sans" panose="020B0604020202020204" charset="0"/>
                <a:cs typeface="Open Sans" panose="020B0604020202020204" charset="0"/>
              </a:rPr>
              <a:t>, conhecido por sua </a:t>
            </a:r>
            <a:r>
              <a:rPr lang="pt-BR" sz="1400" b="1" dirty="0">
                <a:solidFill>
                  <a:srgbClr val="434343"/>
                </a:solidFill>
                <a:latin typeface="Open Sans" panose="020B0604020202020204" charset="0"/>
                <a:ea typeface="Open Sans" panose="020B0604020202020204" charset="0"/>
                <a:cs typeface="Open Sans" panose="020B0604020202020204" charset="0"/>
              </a:rPr>
              <a:t>volatilidade</a:t>
            </a:r>
            <a:r>
              <a:rPr lang="pt-BR" sz="1400" dirty="0">
                <a:solidFill>
                  <a:srgbClr val="434343"/>
                </a:solidFill>
                <a:latin typeface="Open Sans" panose="020B0604020202020204" charset="0"/>
                <a:ea typeface="Open Sans" panose="020B0604020202020204" charset="0"/>
                <a:cs typeface="Open Sans" panose="020B0604020202020204" charset="0"/>
              </a:rPr>
              <a:t>, é fortemente influenciado por diversos fatores, vários deles qualitativos e aleatórios, o que dificulta muito a previsão dos preços das ações. Qualquer movimentação política inesperada, por exemplo, poderia causar uma queda brusca generalizada nos ativos da bolsa. Por outro lado, uma notícia de que uma vacina para uma doença crítica teria sido desenvolvida, fortaleceria a confiança dos investidores na economia, implicando diretamente em uma valorização do mercado financeiro. Além do ambiente interno, este setor também é muito </a:t>
            </a:r>
            <a:r>
              <a:rPr lang="pt-BR" sz="1400" b="1" dirty="0">
                <a:solidFill>
                  <a:srgbClr val="434343"/>
                </a:solidFill>
                <a:latin typeface="Open Sans" panose="020B0604020202020204" charset="0"/>
                <a:ea typeface="Open Sans" panose="020B0604020202020204" charset="0"/>
                <a:cs typeface="Open Sans" panose="020B0604020202020204" charset="0"/>
              </a:rPr>
              <a:t>sensível aos indicadores estrangeiros</a:t>
            </a:r>
            <a:r>
              <a:rPr lang="pt-BR" sz="1400" dirty="0">
                <a:solidFill>
                  <a:srgbClr val="434343"/>
                </a:solidFill>
                <a:latin typeface="Open Sans" panose="020B0604020202020204" charset="0"/>
                <a:ea typeface="Open Sans" panose="020B0604020202020204" charset="0"/>
                <a:cs typeface="Open Sans" panose="020B0604020202020204" charset="0"/>
              </a:rPr>
              <a:t>, principalmente de países como os EUA. Por isso, prever o preço das ações das empresas torna-se uma </a:t>
            </a:r>
            <a:r>
              <a:rPr lang="pt-BR" sz="1400" b="1" dirty="0">
                <a:solidFill>
                  <a:srgbClr val="434343"/>
                </a:solidFill>
                <a:latin typeface="Open Sans" panose="020B0604020202020204" charset="0"/>
                <a:ea typeface="Open Sans" panose="020B0604020202020204" charset="0"/>
                <a:cs typeface="Open Sans" panose="020B0604020202020204" charset="0"/>
              </a:rPr>
              <a:t>tarefa extremamente complexa e desafiadora</a:t>
            </a:r>
            <a:r>
              <a:rPr lang="pt-BR" sz="1400" dirty="0">
                <a:solidFill>
                  <a:srgbClr val="434343"/>
                </a:solidFill>
                <a:latin typeface="Open Sans" panose="020B0604020202020204" charset="0"/>
                <a:ea typeface="Open Sans" panose="020B0604020202020204" charset="0"/>
                <a:cs typeface="Open Sans" panose="020B0604020202020204" charset="0"/>
              </a:rPr>
              <a:t>.</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Contudo, transferindo para os algoritmos apenas a tarefa de encontrar padrões e tendências nos indicadores gerais do mercado financeiro, o ser humano poderia investir seu tempo avaliando outras variáveis que a máquina não consegue capturar. Desta forma, as saídas preditivas do modelo funcionariam não como soberanas e decisivas, mas sim como adicionais às análises</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dirty="0">
                <a:solidFill>
                  <a:srgbClr val="434343"/>
                </a:solidFill>
                <a:latin typeface="Open Sans" panose="020B0604020202020204" charset="0"/>
                <a:ea typeface="Open Sans" panose="020B0604020202020204" charset="0"/>
                <a:cs typeface="Open Sans" panose="020B0604020202020204" charset="0"/>
              </a:rPr>
              <a:t>do ser humano, </a:t>
            </a:r>
            <a:r>
              <a:rPr lang="pt-BR" sz="1400" b="1" dirty="0">
                <a:solidFill>
                  <a:srgbClr val="434343"/>
                </a:solidFill>
                <a:latin typeface="Open Sans" panose="020B0604020202020204" charset="0"/>
                <a:ea typeface="Open Sans" panose="020B0604020202020204" charset="0"/>
                <a:cs typeface="Open Sans" panose="020B0604020202020204" charset="0"/>
              </a:rPr>
              <a:t>contribuindo e agregando valor na tarefa de compra e venda das ações</a:t>
            </a:r>
            <a:r>
              <a:rPr lang="pt-BR" sz="1400" dirty="0">
                <a:solidFill>
                  <a:srgbClr val="434343"/>
                </a:solidFill>
                <a:latin typeface="Open Sans" panose="020B0604020202020204" charset="0"/>
                <a:ea typeface="Open Sans" panose="020B0604020202020204" charset="0"/>
                <a:cs typeface="Open Sans" panose="020B0604020202020204" charset="0"/>
              </a:rPr>
              <a:t>.</a:t>
            </a:r>
          </a:p>
        </p:txBody>
      </p:sp>
      <p:sp>
        <p:nvSpPr>
          <p:cNvPr id="13" name="Retângulo 12">
            <a:extLst>
              <a:ext uri="{FF2B5EF4-FFF2-40B4-BE49-F238E27FC236}">
                <a16:creationId xmlns:a16="http://schemas.microsoft.com/office/drawing/2014/main" id="{07B555BA-9749-4543-8AD9-40F8C2E39C83}"/>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60148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all rights reserved.</a:t>
            </a:r>
          </a:p>
        </p:txBody>
      </p:sp>
      <p:sp>
        <p:nvSpPr>
          <p:cNvPr id="10" name="Title Placeholder 1">
            <a:extLst>
              <a:ext uri="{FF2B5EF4-FFF2-40B4-BE49-F238E27FC236}">
                <a16:creationId xmlns:a16="http://schemas.microsoft.com/office/drawing/2014/main" id="{C5BA779B-71F7-4F9E-9601-5EE09AEA1257}"/>
              </a:ext>
            </a:extLst>
          </p:cNvPr>
          <p:cNvSpPr txBox="1">
            <a:spLocks/>
          </p:cNvSpPr>
          <p:nvPr/>
        </p:nvSpPr>
        <p:spPr>
          <a:xfrm>
            <a:off x="2277187" y="2915678"/>
            <a:ext cx="7637625" cy="1026644"/>
          </a:xfrm>
          <a:prstGeom prst="rect">
            <a:avLst/>
          </a:prstGeom>
        </p:spPr>
        <p:txBody>
          <a:bodyPr vert="horz" lIns="91440" tIns="45720" rIns="91440" bIns="45720" rtlCol="0" anchor="ctr">
            <a:normAutofit lnSpcReduction="100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algn="ctr"/>
            <a:r>
              <a:rPr lang="en-US" sz="6600" dirty="0">
                <a:solidFill>
                  <a:srgbClr val="434343"/>
                </a:solidFill>
                <a:latin typeface="Open Sans" panose="020B0604020202020204" charset="0"/>
                <a:ea typeface="Open Sans" panose="020B0604020202020204" charset="0"/>
                <a:cs typeface="Open Sans" panose="020B0604020202020204" charset="0"/>
              </a:rPr>
              <a:t>3. Os Dados</a:t>
            </a:r>
            <a:endParaRPr lang="en-US" sz="3600" dirty="0">
              <a:solidFill>
                <a:srgbClr val="434343"/>
              </a:solidFill>
              <a:latin typeface="Open Sans" panose="020B0604020202020204" charset="0"/>
              <a:ea typeface="Open Sans" panose="020B0604020202020204" charset="0"/>
              <a:cs typeface="Open Sans" panose="020B0604020202020204" charset="0"/>
            </a:endParaRPr>
          </a:p>
        </p:txBody>
      </p:sp>
      <p:sp>
        <p:nvSpPr>
          <p:cNvPr id="13" name="Espaço Reservado para Número de Slide 4">
            <a:extLst>
              <a:ext uri="{FF2B5EF4-FFF2-40B4-BE49-F238E27FC236}">
                <a16:creationId xmlns:a16="http://schemas.microsoft.com/office/drawing/2014/main" id="{5F763C70-6779-4169-BB20-5E3D6F38E730}"/>
              </a:ext>
            </a:extLst>
          </p:cNvPr>
          <p:cNvSpPr txBox="1">
            <a:spLocks/>
          </p:cNvSpPr>
          <p:nvPr/>
        </p:nvSpPr>
        <p:spPr>
          <a:xfrm>
            <a:off x="11436626" y="366368"/>
            <a:ext cx="36774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latin typeface="Open Sans" panose="020B0604020202020204"/>
              </a:rPr>
              <a:pPr/>
              <a:t>8</a:t>
            </a:fld>
            <a:endParaRPr lang="pt-BR" dirty="0">
              <a:solidFill>
                <a:srgbClr val="6ADBD9"/>
              </a:solidFill>
              <a:latin typeface="Open Sans" panose="020B0604020202020204"/>
            </a:endParaRPr>
          </a:p>
        </p:txBody>
      </p:sp>
      <p:sp>
        <p:nvSpPr>
          <p:cNvPr id="16" name="Pentágono 15">
            <a:extLst>
              <a:ext uri="{FF2B5EF4-FFF2-40B4-BE49-F238E27FC236}">
                <a16:creationId xmlns:a16="http://schemas.microsoft.com/office/drawing/2014/main" id="{E1CDED00-F8FE-4F5B-AA83-BC2FEA3FE341}"/>
              </a:ext>
            </a:extLst>
          </p:cNvPr>
          <p:cNvSpPr/>
          <p:nvPr/>
        </p:nvSpPr>
        <p:spPr>
          <a:xfrm>
            <a:off x="11476383" y="392873"/>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2" name="Imagem 1">
            <a:extLst>
              <a:ext uri="{FF2B5EF4-FFF2-40B4-BE49-F238E27FC236}">
                <a16:creationId xmlns:a16="http://schemas.microsoft.com/office/drawing/2014/main" id="{28CA4416-118F-4E3A-A1F0-A6E1373F49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204674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05309"/>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pic>
        <p:nvPicPr>
          <p:cNvPr id="12" name="Imagem 11">
            <a:extLst>
              <a:ext uri="{FF2B5EF4-FFF2-40B4-BE49-F238E27FC236}">
                <a16:creationId xmlns:a16="http://schemas.microsoft.com/office/drawing/2014/main" id="{2E10B1DA-289C-483E-B221-E960E8DAED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9" name="Retângulo 18">
            <a:extLst>
              <a:ext uri="{FF2B5EF4-FFF2-40B4-BE49-F238E27FC236}">
                <a16:creationId xmlns:a16="http://schemas.microsoft.com/office/drawing/2014/main" id="{B3B0C883-C386-4179-A12F-25151A3766F3}"/>
              </a:ext>
            </a:extLst>
          </p:cNvPr>
          <p:cNvSpPr/>
          <p:nvPr/>
        </p:nvSpPr>
        <p:spPr>
          <a:xfrm>
            <a:off x="4077886" y="1034981"/>
            <a:ext cx="7200000" cy="4885953"/>
          </a:xfrm>
          <a:prstGeom prst="rect">
            <a:avLst/>
          </a:prstGeom>
        </p:spPr>
        <p:txBody>
          <a:bodyPr wrap="square">
            <a:spAutoFit/>
          </a:bodyPr>
          <a:lstStyle/>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Para o desenvolvimento deste projeto, é necessário um </a:t>
            </a:r>
            <a:r>
              <a:rPr lang="pt-BR" sz="1400" b="1" dirty="0">
                <a:solidFill>
                  <a:srgbClr val="434343"/>
                </a:solidFill>
                <a:latin typeface="Open Sans" panose="020B0604020202020204" charset="0"/>
                <a:ea typeface="Open Sans" panose="020B0604020202020204" charset="0"/>
                <a:cs typeface="Open Sans" panose="020B0604020202020204" charset="0"/>
              </a:rPr>
              <a:t>período significativo</a:t>
            </a:r>
            <a:r>
              <a:rPr lang="pt-BR" sz="1400" dirty="0">
                <a:solidFill>
                  <a:srgbClr val="434343"/>
                </a:solidFill>
                <a:latin typeface="Open Sans" panose="020B0604020202020204" charset="0"/>
                <a:ea typeface="Open Sans" panose="020B0604020202020204" charset="0"/>
                <a:cs typeface="Open Sans" panose="020B0604020202020204" charset="0"/>
              </a:rPr>
              <a:t> de dados. Contudo, </a:t>
            </a:r>
            <a:r>
              <a:rPr lang="pt-BR" sz="1400" b="1" dirty="0">
                <a:solidFill>
                  <a:srgbClr val="434343"/>
                </a:solidFill>
                <a:latin typeface="Open Sans" panose="020B0604020202020204" charset="0"/>
                <a:ea typeface="Open Sans" panose="020B0604020202020204" charset="0"/>
                <a:cs typeface="Open Sans" panose="020B0604020202020204" charset="0"/>
              </a:rPr>
              <a:t>datas exageradamente distantes possuem pouca influência no cenário atual</a:t>
            </a:r>
            <a:r>
              <a:rPr lang="pt-BR" sz="1400" dirty="0">
                <a:solidFill>
                  <a:srgbClr val="434343"/>
                </a:solidFill>
                <a:latin typeface="Open Sans" panose="020B0604020202020204" charset="0"/>
                <a:ea typeface="Open Sans" panose="020B0604020202020204" charset="0"/>
                <a:cs typeface="Open Sans" panose="020B0604020202020204" charset="0"/>
              </a:rPr>
              <a:t>. E a influência que possuem, estão representadas, em grande parte, em dados relativamente mais recentes. Sendo assim, a fim de se obter volume suficiente para treinar, validar e testar os modelos, serão extraídos dados </a:t>
            </a:r>
            <a:r>
              <a:rPr lang="pt-BR" sz="1400" b="1" dirty="0">
                <a:solidFill>
                  <a:srgbClr val="434343"/>
                </a:solidFill>
                <a:latin typeface="Open Sans" panose="020B0604020202020204" charset="0"/>
                <a:ea typeface="Open Sans" panose="020B0604020202020204" charset="0"/>
                <a:cs typeface="Open Sans" panose="020B0604020202020204" charset="0"/>
              </a:rPr>
              <a:t>a partir de 01/01/2010</a:t>
            </a:r>
            <a:r>
              <a:rPr lang="pt-BR" sz="1400" dirty="0">
                <a:solidFill>
                  <a:srgbClr val="434343"/>
                </a:solidFill>
                <a:latin typeface="Open Sans" panose="020B0604020202020204" charset="0"/>
                <a:ea typeface="Open Sans" panose="020B0604020202020204" charset="0"/>
                <a:cs typeface="Open Sans" panose="020B0604020202020204" charset="0"/>
              </a:rPr>
              <a:t>.</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A base de dados principal é composta pelas colunas:</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Date</a:t>
            </a:r>
            <a:r>
              <a:rPr lang="pt-BR" sz="1400" dirty="0">
                <a:solidFill>
                  <a:srgbClr val="434343"/>
                </a:solidFill>
                <a:latin typeface="Open Sans" panose="020B0604020202020204" charset="0"/>
                <a:ea typeface="Open Sans" panose="020B0604020202020204" charset="0"/>
                <a:cs typeface="Open Sans" panose="020B0604020202020204" charset="0"/>
              </a:rPr>
              <a:t>	 - Data da negociação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Open</a:t>
            </a:r>
            <a:r>
              <a:rPr lang="pt-BR" sz="1400" dirty="0">
                <a:solidFill>
                  <a:srgbClr val="434343"/>
                </a:solidFill>
                <a:latin typeface="Open Sans" panose="020B0604020202020204" charset="0"/>
                <a:ea typeface="Open Sans" panose="020B0604020202020204" charset="0"/>
                <a:cs typeface="Open Sans" panose="020B0604020202020204" charset="0"/>
              </a:rPr>
              <a:t>	 - Preço de abertura</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High</a:t>
            </a:r>
            <a:r>
              <a:rPr lang="pt-BR" sz="1400" dirty="0">
                <a:solidFill>
                  <a:srgbClr val="434343"/>
                </a:solidFill>
                <a:latin typeface="Open Sans" panose="020B0604020202020204" charset="0"/>
                <a:ea typeface="Open Sans" panose="020B0604020202020204" charset="0"/>
                <a:cs typeface="Open Sans" panose="020B0604020202020204" charset="0"/>
              </a:rPr>
              <a:t>	 - Maior preço atingido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Low</a:t>
            </a:r>
            <a:r>
              <a:rPr lang="pt-BR" sz="1400" dirty="0">
                <a:solidFill>
                  <a:srgbClr val="434343"/>
                </a:solidFill>
                <a:latin typeface="Open Sans" panose="020B0604020202020204" charset="0"/>
                <a:ea typeface="Open Sans" panose="020B0604020202020204" charset="0"/>
                <a:cs typeface="Open Sans" panose="020B0604020202020204" charset="0"/>
              </a:rPr>
              <a:t>	 - Menor preço atingido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Close</a:t>
            </a:r>
            <a:r>
              <a:rPr lang="pt-BR" sz="1400" dirty="0">
                <a:solidFill>
                  <a:srgbClr val="434343"/>
                </a:solidFill>
                <a:latin typeface="Open Sans" panose="020B0604020202020204" charset="0"/>
                <a:ea typeface="Open Sans" panose="020B0604020202020204" charset="0"/>
                <a:cs typeface="Open Sans" panose="020B0604020202020204" charset="0"/>
              </a:rPr>
              <a:t>	 - Preço de fechamento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Volume</a:t>
            </a:r>
            <a:r>
              <a:rPr lang="pt-BR" sz="1400" dirty="0">
                <a:solidFill>
                  <a:srgbClr val="434343"/>
                </a:solidFill>
                <a:latin typeface="Open Sans" panose="020B0604020202020204" charset="0"/>
                <a:ea typeface="Open Sans" panose="020B0604020202020204" charset="0"/>
                <a:cs typeface="Open Sans" panose="020B0604020202020204" charset="0"/>
              </a:rPr>
              <a:t> 	 - Volume negociado</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	- </a:t>
            </a:r>
            <a:r>
              <a:rPr lang="pt-BR" sz="1400" b="1" dirty="0">
                <a:solidFill>
                  <a:srgbClr val="434343"/>
                </a:solidFill>
                <a:latin typeface="Open Sans" panose="020B0604020202020204" charset="0"/>
                <a:ea typeface="Open Sans" panose="020B0604020202020204" charset="0"/>
                <a:cs typeface="Open Sans" panose="020B0604020202020204" charset="0"/>
              </a:rPr>
              <a:t>Ticker</a:t>
            </a:r>
            <a:r>
              <a:rPr lang="pt-BR" sz="1400" dirty="0">
                <a:solidFill>
                  <a:srgbClr val="434343"/>
                </a:solidFill>
                <a:latin typeface="Open Sans" panose="020B0604020202020204" charset="0"/>
                <a:ea typeface="Open Sans" panose="020B0604020202020204" charset="0"/>
                <a:cs typeface="Open Sans" panose="020B0604020202020204" charset="0"/>
              </a:rPr>
              <a:t> 	 - Código da empresa</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Quantidade de ações listadas na B3: 	   328</a:t>
            </a:r>
          </a:p>
          <a:p>
            <a:pPr lvl="0" algn="just">
              <a:defRPr/>
            </a:pPr>
            <a:r>
              <a:rPr lang="pt-BR" sz="1400" dirty="0">
                <a:solidFill>
                  <a:srgbClr val="434343"/>
                </a:solidFill>
                <a:latin typeface="Open Sans" panose="020B0604020202020204" charset="0"/>
                <a:ea typeface="Open Sans" panose="020B0604020202020204" charset="0"/>
                <a:cs typeface="Open Sans" panose="020B0604020202020204" charset="0"/>
              </a:rPr>
              <a:t>Quantidade de dias no período considerado:      2.569</a:t>
            </a:r>
          </a:p>
          <a:p>
            <a:pPr lvl="0" algn="just">
              <a:defRPr/>
            </a:pPr>
            <a:r>
              <a:rPr lang="pt-BR" sz="1400" b="1" dirty="0">
                <a:solidFill>
                  <a:srgbClr val="434343"/>
                </a:solidFill>
                <a:latin typeface="Open Sans" panose="020B0604020202020204" charset="0"/>
                <a:ea typeface="Open Sans" panose="020B0604020202020204" charset="0"/>
                <a:cs typeface="Open Sans" panose="020B0604020202020204" charset="0"/>
              </a:rPr>
              <a:t>Quantidade máxima* de registros:  	   842.632</a:t>
            </a:r>
          </a:p>
          <a:p>
            <a:pPr lvl="0" algn="just">
              <a:defRPr/>
            </a:pPr>
            <a:endParaRPr lang="pt-BR" sz="1400" dirty="0">
              <a:solidFill>
                <a:srgbClr val="434343"/>
              </a:solidFill>
              <a:latin typeface="Open Sans" panose="020B0604020202020204" charset="0"/>
              <a:ea typeface="Open Sans" panose="020B0604020202020204" charset="0"/>
              <a:cs typeface="Open Sans" panose="020B0604020202020204" charset="0"/>
            </a:endParaRPr>
          </a:p>
          <a:p>
            <a:pPr lvl="0" algn="just">
              <a:defRPr/>
            </a:pPr>
            <a:r>
              <a:rPr lang="pt-BR" sz="1050" dirty="0">
                <a:solidFill>
                  <a:srgbClr val="434343"/>
                </a:solidFill>
                <a:latin typeface="Open Sans" panose="020B0604020202020204" charset="0"/>
                <a:ea typeface="Open Sans" panose="020B0604020202020204" charset="0"/>
                <a:cs typeface="Open Sans" panose="020B0604020202020204" charset="0"/>
              </a:rPr>
              <a:t>*Como é possível que nem todas as ações listadas na bolsa de valores possuam capital aberto desde o início do período considerado, esta é a quantidade máxima possível de registros que a base geral pode ter, mas não necessariamente a quantidade real.</a:t>
            </a:r>
          </a:p>
        </p:txBody>
      </p:sp>
      <p:sp>
        <p:nvSpPr>
          <p:cNvPr id="18" name="Retângulo 17">
            <a:extLst>
              <a:ext uri="{FF2B5EF4-FFF2-40B4-BE49-F238E27FC236}">
                <a16:creationId xmlns:a16="http://schemas.microsoft.com/office/drawing/2014/main" id="{86AE9CBD-FF80-426D-9872-FB06FD4208F6}"/>
              </a:ext>
            </a:extLst>
          </p:cNvPr>
          <p:cNvSpPr/>
          <p:nvPr/>
        </p:nvSpPr>
        <p:spPr>
          <a:xfrm>
            <a:off x="3947160" y="231827"/>
            <a:ext cx="7461452" cy="608386"/>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Title Placeholder 1">
            <a:extLst>
              <a:ext uri="{FF2B5EF4-FFF2-40B4-BE49-F238E27FC236}">
                <a16:creationId xmlns:a16="http://schemas.microsoft.com/office/drawing/2014/main" id="{E6DB232C-F4C9-44C6-A9B5-B1A5EDA3198B}"/>
              </a:ext>
            </a:extLst>
          </p:cNvPr>
          <p:cNvSpPr txBox="1">
            <a:spLocks/>
          </p:cNvSpPr>
          <p:nvPr/>
        </p:nvSpPr>
        <p:spPr>
          <a:xfrm>
            <a:off x="4208610" y="179403"/>
            <a:ext cx="4682171"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b="1" dirty="0">
                <a:solidFill>
                  <a:srgbClr val="434343"/>
                </a:solidFill>
                <a:latin typeface="Open Sans" panose="020B0604020202020204" charset="0"/>
                <a:ea typeface="Open Sans" panose="020B0604020202020204" charset="0"/>
                <a:cs typeface="Open Sans" panose="020B0604020202020204" charset="0"/>
              </a:rPr>
              <a:t>3</a:t>
            </a:r>
            <a:r>
              <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Os Dados / </a:t>
            </a:r>
            <a:r>
              <a:rPr lang="pt-BR" sz="1800" b="1" dirty="0">
                <a:solidFill>
                  <a:srgbClr val="434343"/>
                </a:solidFill>
                <a:latin typeface="Open Sans" panose="020B0604020202020204" charset="0"/>
                <a:ea typeface="Open Sans" panose="020B0604020202020204" charset="0"/>
                <a:cs typeface="Open Sans" panose="020B0604020202020204" charset="0"/>
              </a:rPr>
              <a:t>3.1. </a:t>
            </a:r>
            <a:r>
              <a:rPr kumimoji="0" lang="pt-BR" sz="18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Base Original</a:t>
            </a:r>
            <a:endParaRPr kumimoji="0" lang="pt-BR" sz="2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1" name="Retângulo 20">
            <a:extLst>
              <a:ext uri="{FF2B5EF4-FFF2-40B4-BE49-F238E27FC236}">
                <a16:creationId xmlns:a16="http://schemas.microsoft.com/office/drawing/2014/main" id="{D471D0DE-61D3-4BE0-A301-1C4257B3F653}"/>
              </a:ext>
            </a:extLst>
          </p:cNvPr>
          <p:cNvSpPr/>
          <p:nvPr/>
        </p:nvSpPr>
        <p:spPr>
          <a:xfrm>
            <a:off x="3947160" y="231826"/>
            <a:ext cx="7461452" cy="6100757"/>
          </a:xfrm>
          <a:prstGeom prst="rect">
            <a:avLst/>
          </a:prstGeom>
          <a:noFill/>
          <a:ln>
            <a:solidFill>
              <a:srgbClr val="02BA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Imagem 23" descr="Uma imagem contendo olhando, espelho, preto, branco&#10;&#10;Descrição gerada automaticamente">
            <a:extLst>
              <a:ext uri="{FF2B5EF4-FFF2-40B4-BE49-F238E27FC236}">
                <a16:creationId xmlns:a16="http://schemas.microsoft.com/office/drawing/2014/main" id="{C05CD970-3D12-4706-9B51-30E238768366}"/>
              </a:ext>
            </a:extLst>
          </p:cNvPr>
          <p:cNvPicPr>
            <a:picLocks noChangeAspect="1"/>
          </p:cNvPicPr>
          <p:nvPr/>
        </p:nvPicPr>
        <p:blipFill rotWithShape="1">
          <a:blip r:embed="rId3">
            <a:extLst>
              <a:ext uri="{28A0092B-C50C-407E-A947-70E740481C1C}">
                <a14:useLocalDpi xmlns:a14="http://schemas.microsoft.com/office/drawing/2010/main" val="0"/>
              </a:ext>
            </a:extLst>
          </a:blip>
          <a:srcRect l="13678"/>
          <a:stretch/>
        </p:blipFill>
        <p:spPr>
          <a:xfrm>
            <a:off x="0" y="0"/>
            <a:ext cx="3947158" cy="6858000"/>
          </a:xfrm>
          <a:prstGeom prst="rect">
            <a:avLst/>
          </a:prstGeom>
        </p:spPr>
      </p:pic>
    </p:spTree>
    <p:extLst>
      <p:ext uri="{BB962C8B-B14F-4D97-AF65-F5344CB8AC3E}">
        <p14:creationId xmlns:p14="http://schemas.microsoft.com/office/powerpoint/2010/main" val="2470940996"/>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16413</TotalTime>
  <Words>3579</Words>
  <Application>Microsoft Office PowerPoint</Application>
  <PresentationFormat>Widescreen</PresentationFormat>
  <Paragraphs>447</Paragraphs>
  <Slides>39</Slides>
  <Notes>2</Notes>
  <HiddenSlides>0</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39</vt:i4>
      </vt:variant>
    </vt:vector>
  </HeadingPairs>
  <TitlesOfParts>
    <vt:vector size="46" baseType="lpstr">
      <vt:lpstr>Arial</vt:lpstr>
      <vt:lpstr>Calibri</vt:lpstr>
      <vt:lpstr>Calibri Light</vt:lpstr>
      <vt:lpstr>Open Sans</vt:lpstr>
      <vt:lpstr>Wingdings</vt:lpstr>
      <vt:lpstr>1_Tema do Office</vt:lpstr>
      <vt:lpstr>2_Tema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Caique Filipini</cp:lastModifiedBy>
  <cp:revision>527</cp:revision>
  <dcterms:created xsi:type="dcterms:W3CDTF">2020-04-08T18:00:12Z</dcterms:created>
  <dcterms:modified xsi:type="dcterms:W3CDTF">2020-08-17T02:44:31Z</dcterms:modified>
</cp:coreProperties>
</file>